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11/22/2021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ffectLst/>
              </a:rPr>
              <a:t>Kinetic Theory of Gases and Radiation</a:t>
            </a:r>
            <a:endParaRPr lang="en-IN" dirty="0"/>
          </a:p>
        </p:txBody>
      </p:sp>
      <p:sp>
        <p:nvSpPr>
          <p:cNvPr id="3" name="Subtitle 2"/>
          <p:cNvSpPr>
            <a:spLocks noGrp="1"/>
          </p:cNvSpPr>
          <p:nvPr>
            <p:ph type="subTitle" idx="1"/>
          </p:nvPr>
        </p:nvSpPr>
        <p:spPr/>
        <p:txBody>
          <a:bodyPr/>
          <a:lstStyle/>
          <a:p>
            <a:r>
              <a:rPr lang="en-IN" dirty="0" smtClean="0"/>
              <a:t>Chapter-03</a:t>
            </a:r>
            <a:endParaRPr lang="en-IN" dirty="0"/>
          </a:p>
        </p:txBody>
      </p:sp>
    </p:spTree>
    <p:extLst>
      <p:ext uri="{BB962C8B-B14F-4D97-AF65-F5344CB8AC3E}">
        <p14:creationId xmlns:p14="http://schemas.microsoft.com/office/powerpoint/2010/main" val="224020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Law of Equipartition of Energy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2096064"/>
                <a:ext cx="10353762" cy="4583410"/>
              </a:xfrm>
            </p:spPr>
            <p:txBody>
              <a:bodyPr>
                <a:normAutofit fontScale="92500" lnSpcReduction="20000"/>
              </a:bodyPr>
              <a:lstStyle/>
              <a:p>
                <a:pPr>
                  <a:buFont typeface="Wingdings" panose="05000000000000000000" pitchFamily="2" charset="2"/>
                  <a:buChar char="q"/>
                </a:pPr>
                <a:r>
                  <a:rPr lang="en-IN" dirty="0" smtClean="0"/>
                  <a:t> law of equipartition of energy states that, energy supplied to system contain gas  </a:t>
                </a:r>
                <a:r>
                  <a:rPr lang="en-US" dirty="0">
                    <a:effectLst/>
                  </a:rPr>
                  <a:t>in thermal equilibrium, the total energy for the system is equally divided among the degree of </a:t>
                </a:r>
                <a:r>
                  <a:rPr lang="en-US" dirty="0" smtClean="0">
                    <a:effectLst/>
                  </a:rPr>
                  <a:t>freedom, energy acquire by each degree of freedom of a molecule is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1</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p>
              <a:p>
                <a:pPr>
                  <a:buFont typeface="Wingdings" panose="05000000000000000000" pitchFamily="2" charset="2"/>
                  <a:buChar char="q"/>
                </a:pPr>
                <a:r>
                  <a:rPr lang="en-US" i="1" dirty="0">
                    <a:effectLst/>
                  </a:rPr>
                  <a:t> S</a:t>
                </a:r>
                <a:r>
                  <a:rPr lang="en-US" i="1" dirty="0" smtClean="0">
                    <a:effectLst/>
                  </a:rPr>
                  <a:t>ince Average K.E. of a molecule is, K.E.=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b="0" i="1" smtClean="0">
                            <a:effectLst/>
                            <a:latin typeface="Cambria Math" panose="02040503050406030204" pitchFamily="18" charset="0"/>
                          </a:rPr>
                          <m:t>2</m:t>
                        </m:r>
                      </m:den>
                    </m:f>
                    <m:r>
                      <a:rPr lang="en-IN" b="0" i="1" smtClean="0">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sub>
                        </m:sSub>
                      </m:e>
                      <m:sup>
                        <m:r>
                          <a:rPr lang="en-IN" i="1">
                            <a:effectLst/>
                            <a:latin typeface="Cambria Math" panose="02040503050406030204" pitchFamily="18" charset="0"/>
                          </a:rPr>
                          <m:t>2</m:t>
                        </m:r>
                      </m:sup>
                    </m:sSup>
                  </m:oMath>
                </a14:m>
                <a:r>
                  <a:rPr lang="en-IN" dirty="0" smtClean="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b="0" i="1" smtClean="0">
                                <a:effectLst/>
                                <a:latin typeface="Cambria Math" panose="02040503050406030204" pitchFamily="18" charset="0"/>
                                <a:ea typeface="Cambria Math" panose="02040503050406030204" pitchFamily="18" charset="0"/>
                              </a:rPr>
                              <m:t>𝑦</m:t>
                            </m:r>
                          </m:sub>
                        </m:sSub>
                      </m:e>
                      <m:sup>
                        <m:r>
                          <a:rPr lang="en-IN" i="1">
                            <a:effectLst/>
                            <a:latin typeface="Cambria Math" panose="02040503050406030204" pitchFamily="18" charset="0"/>
                          </a:rPr>
                          <m:t>2</m:t>
                        </m:r>
                      </m:sup>
                    </m:sSup>
                  </m:oMath>
                </a14:m>
                <a:r>
                  <a:rPr lang="en-IN" dirty="0" smtClean="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b="0" i="1" smtClean="0">
                                <a:effectLst/>
                                <a:latin typeface="Cambria Math" panose="02040503050406030204" pitchFamily="18" charset="0"/>
                                <a:ea typeface="Cambria Math" panose="02040503050406030204" pitchFamily="18" charset="0"/>
                              </a:rPr>
                              <m:t>𝑧</m:t>
                            </m:r>
                          </m:sub>
                        </m:sSub>
                      </m:e>
                      <m:sup>
                        <m:r>
                          <a:rPr lang="en-IN" i="1">
                            <a:effectLst/>
                            <a:latin typeface="Cambria Math" panose="02040503050406030204" pitchFamily="18" charset="0"/>
                          </a:rPr>
                          <m:t>2</m:t>
                        </m:r>
                      </m:sup>
                    </m:sSup>
                  </m:oMath>
                </a14:m>
                <a:endParaRPr lang="en-IN" dirty="0" smtClean="0"/>
              </a:p>
              <a:p>
                <a:pPr>
                  <a:buFont typeface="Wingdings" panose="05000000000000000000" pitchFamily="2" charset="2"/>
                  <a:buChar char="q"/>
                </a:pPr>
                <a:r>
                  <a:rPr lang="en-US" dirty="0">
                    <a:effectLst/>
                  </a:rPr>
                  <a:t>But we know that the mean energy </a:t>
                </a:r>
                <a:r>
                  <a:rPr lang="en-US" dirty="0" smtClean="0">
                    <a:effectLst/>
                  </a:rPr>
                  <a:t>per molecule is,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𝐸</m:t>
                        </m:r>
                      </m:num>
                      <m:den>
                        <m:r>
                          <a:rPr lang="en-IN" i="1">
                            <a:effectLst/>
                            <a:latin typeface="Cambria Math" panose="02040503050406030204" pitchFamily="18" charset="0"/>
                          </a:rPr>
                          <m:t>𝑁</m:t>
                        </m:r>
                      </m:den>
                    </m:f>
                  </m:oMath>
                </a14:m>
                <a:r>
                  <a:rPr lang="en-US" i="1" dirty="0">
                    <a:effectLst/>
                  </a:rPr>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endParaRPr lang="en-US" i="1" dirty="0" smtClean="0">
                  <a:effectLst/>
                </a:endParaRPr>
              </a:p>
              <a:p>
                <a:pPr>
                  <a:buFont typeface="Wingdings" panose="05000000000000000000" pitchFamily="2" charset="2"/>
                  <a:buChar char="q"/>
                </a:pPr>
                <a:r>
                  <a:rPr lang="en-US" dirty="0">
                    <a:effectLst/>
                  </a:rPr>
                  <a:t>Since there is no </a:t>
                </a:r>
                <a:r>
                  <a:rPr lang="en-US" dirty="0" smtClean="0">
                    <a:effectLst/>
                  </a:rPr>
                  <a:t>preferred direction </a:t>
                </a:r>
                <a:r>
                  <a:rPr lang="en-US" i="1" dirty="0">
                    <a:effectLst/>
                  </a:rPr>
                  <a:t>x </a:t>
                </a:r>
                <a:r>
                  <a:rPr lang="en-US" dirty="0">
                    <a:effectLst/>
                  </a:rPr>
                  <a:t>or </a:t>
                </a:r>
                <a:r>
                  <a:rPr lang="en-US" i="1" dirty="0">
                    <a:effectLst/>
                  </a:rPr>
                  <a:t>y </a:t>
                </a:r>
                <a:r>
                  <a:rPr lang="en-US" dirty="0">
                    <a:effectLst/>
                  </a:rPr>
                  <a:t>or </a:t>
                </a:r>
                <a:r>
                  <a:rPr lang="en-US" i="1" dirty="0">
                    <a:effectLst/>
                  </a:rPr>
                  <a:t>z</a:t>
                </a:r>
                <a:r>
                  <a:rPr lang="en-US" dirty="0" smtClean="0">
                    <a:effectLst/>
                  </a:rPr>
                  <a:t>,</a:t>
                </a:r>
              </a:p>
              <a:p>
                <a:pPr marL="0" indent="0">
                  <a:buNone/>
                </a:pPr>
                <a:r>
                  <a:rPr lang="en-US" dirty="0">
                    <a:effectLst/>
                  </a:rPr>
                  <a:t> </a:t>
                </a:r>
                <a:r>
                  <a:rPr lang="en-US" dirty="0" smtClean="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sub>
                        </m:sSub>
                      </m:e>
                      <m:sup>
                        <m:r>
                          <a:rPr lang="en-IN" i="1">
                            <a:effectLst/>
                            <a:latin typeface="Cambria Math" panose="02040503050406030204" pitchFamily="18" charset="0"/>
                          </a:rPr>
                          <m:t>2</m:t>
                        </m:r>
                      </m:sup>
                    </m:sSup>
                    <m:r>
                      <a:rPr lang="en-IN" b="0" i="0" smtClean="0">
                        <a:effectLst/>
                        <a:latin typeface="Cambria Math" panose="02040503050406030204" pitchFamily="18" charset="0"/>
                      </a:rPr>
                      <m:t>=</m:t>
                    </m:r>
                  </m:oMath>
                </a14:m>
                <a:r>
                  <a:rPr lang="en-IN" dirty="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𝑦</m:t>
                            </m:r>
                          </m:sub>
                        </m:sSub>
                      </m:e>
                      <m:sup>
                        <m:r>
                          <a:rPr lang="en-IN" i="1">
                            <a:effectLst/>
                            <a:latin typeface="Cambria Math" panose="02040503050406030204" pitchFamily="18" charset="0"/>
                          </a:rPr>
                          <m:t>2</m:t>
                        </m:r>
                      </m:sup>
                    </m:sSup>
                    <m:r>
                      <a:rPr lang="en-IN" b="0" i="0" smtClean="0">
                        <a:effectLst/>
                        <a:latin typeface="Cambria Math" panose="02040503050406030204" pitchFamily="18" charset="0"/>
                      </a:rPr>
                      <m:t>=</m:t>
                    </m:r>
                  </m:oMath>
                </a14:m>
                <a:r>
                  <a:rPr lang="en-IN" dirty="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𝑧</m:t>
                            </m:r>
                          </m:sub>
                        </m:sSub>
                      </m:e>
                      <m:sup>
                        <m:r>
                          <a:rPr lang="en-IN" i="1">
                            <a:effectLst/>
                            <a:latin typeface="Cambria Math" panose="02040503050406030204" pitchFamily="18" charset="0"/>
                          </a:rPr>
                          <m:t>2</m:t>
                        </m:r>
                      </m:sup>
                    </m:sSup>
                  </m:oMath>
                </a14:m>
                <a:r>
                  <a:rPr lang="en-IN" dirty="0" smtClean="0">
                    <a:effectLst/>
                  </a:rPr>
                  <a:t>=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1</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endParaRPr lang="en-US" i="1" dirty="0" smtClean="0">
                  <a:effectLst/>
                </a:endParaRPr>
              </a:p>
              <a:p>
                <a:pPr>
                  <a:buFont typeface="Wingdings" panose="05000000000000000000" pitchFamily="2" charset="2"/>
                  <a:buChar char="q"/>
                </a:pPr>
                <a:r>
                  <a:rPr lang="en-US" dirty="0">
                    <a:effectLst/>
                  </a:rPr>
                  <a:t>Thus the mean energy associated with every component of translational kinetic energy   which   is   quadratic  in   the </a:t>
                </a:r>
                <a:r>
                  <a:rPr lang="en-US" dirty="0" smtClean="0">
                    <a:effectLst/>
                  </a:rPr>
                  <a:t>velocity</a:t>
                </a:r>
                <a:r>
                  <a:rPr lang="en-IN" dirty="0">
                    <a:effectLst/>
                  </a:rPr>
                  <a:t> </a:t>
                </a:r>
                <a:r>
                  <a:rPr lang="en-US" dirty="0" smtClean="0">
                    <a:effectLst/>
                  </a:rPr>
                  <a:t>components </a:t>
                </a:r>
                <a:r>
                  <a:rPr lang="en-US" dirty="0">
                    <a:effectLst/>
                  </a:rPr>
                  <a:t>in </a:t>
                </a:r>
                <a:r>
                  <a:rPr lang="en-US" i="1" dirty="0">
                    <a:effectLst/>
                  </a:rPr>
                  <a:t>x</a:t>
                </a:r>
                <a:r>
                  <a:rPr lang="en-US" dirty="0">
                    <a:effectLst/>
                  </a:rPr>
                  <a:t>, </a:t>
                </a:r>
                <a:r>
                  <a:rPr lang="en-US" i="1" dirty="0">
                    <a:effectLst/>
                  </a:rPr>
                  <a:t>y  </a:t>
                </a:r>
                <a:r>
                  <a:rPr lang="en-US" dirty="0">
                    <a:effectLst/>
                  </a:rPr>
                  <a:t>and </a:t>
                </a:r>
                <a:r>
                  <a:rPr lang="en-US" i="1" dirty="0">
                    <a:effectLst/>
                  </a:rPr>
                  <a:t>z </a:t>
                </a:r>
                <a:r>
                  <a:rPr lang="en-US" dirty="0">
                    <a:effectLst/>
                  </a:rPr>
                  <a:t>directions </a:t>
                </a:r>
                <a:r>
                  <a:rPr lang="en-US" dirty="0" smtClean="0">
                    <a:effectLst/>
                  </a:rPr>
                  <a:t>is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r>
                  <a:rPr lang="en-US" dirty="0">
                    <a:effectLst/>
                  </a:rPr>
                  <a:t> </a:t>
                </a:r>
                <a:endParaRPr lang="en-US" dirty="0" smtClean="0">
                  <a:effectLst/>
                </a:endParaRPr>
              </a:p>
              <a:p>
                <a:pPr>
                  <a:buFont typeface="Wingdings" panose="05000000000000000000" pitchFamily="2" charset="2"/>
                  <a:buChar char="q"/>
                </a:pPr>
                <a:r>
                  <a:rPr lang="en-US" dirty="0">
                    <a:effectLst/>
                  </a:rPr>
                  <a:t>therefore the total translational </a:t>
                </a:r>
                <a:r>
                  <a:rPr lang="en-US" dirty="0" smtClean="0">
                    <a:effectLst/>
                  </a:rPr>
                  <a:t>energy</a:t>
                </a:r>
                <a:r>
                  <a:rPr lang="en-IN" dirty="0">
                    <a:effectLst/>
                  </a:rPr>
                  <a:t> </a:t>
                </a:r>
                <a:r>
                  <a:rPr lang="en-US" dirty="0" smtClean="0">
                    <a:effectLst/>
                  </a:rPr>
                  <a:t>contribution </a:t>
                </a:r>
                <a:r>
                  <a:rPr lang="en-US" dirty="0">
                    <a:effectLst/>
                  </a:rPr>
                  <a:t>of the molecule </a:t>
                </a:r>
                <a:r>
                  <a:rPr lang="en-US" dirty="0" smtClean="0">
                    <a:effectLst/>
                  </a:rPr>
                  <a:t>is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a:t>
                </a:r>
                <a:endParaRPr lang="en-IN" dirty="0">
                  <a:effectLst/>
                </a:endParaRPr>
              </a:p>
              <a:p>
                <a:pPr>
                  <a:buFont typeface="Wingdings" panose="05000000000000000000" pitchFamily="2" charset="2"/>
                  <a:buChar char="q"/>
                </a:pPr>
                <a:endParaRPr lang="en-IN" dirty="0">
                  <a:effectLst/>
                </a:endParaRPr>
              </a:p>
              <a:p>
                <a:pPr>
                  <a:buFont typeface="Wingdings" panose="05000000000000000000" pitchFamily="2" charset="2"/>
                  <a:buChar char="q"/>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2096064"/>
                <a:ext cx="10353762" cy="4583410"/>
              </a:xfrm>
              <a:blipFill>
                <a:blip r:embed="rId2"/>
                <a:stretch>
                  <a:fillRect l="-530" t="-1064" r="-177"/>
                </a:stretch>
              </a:blipFill>
            </p:spPr>
            <p:txBody>
              <a:bodyPr/>
              <a:lstStyle/>
              <a:p>
                <a:r>
                  <a:rPr lang="en-IN">
                    <a:noFill/>
                  </a:rPr>
                  <a:t> </a:t>
                </a:r>
              </a:p>
            </p:txBody>
          </p:sp>
        </mc:Fallback>
      </mc:AlternateContent>
    </p:spTree>
    <p:extLst>
      <p:ext uri="{BB962C8B-B14F-4D97-AF65-F5344CB8AC3E}">
        <p14:creationId xmlns:p14="http://schemas.microsoft.com/office/powerpoint/2010/main" val="14809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Degrees of Freedom</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effectLst/>
              </a:rPr>
              <a:t>Degrees of freedom of a system are defined as the total number of coordinates or independent quantities required to describe the position and configuration of the system </a:t>
            </a:r>
            <a:r>
              <a:rPr lang="en-US" dirty="0" smtClean="0">
                <a:effectLst/>
              </a:rPr>
              <a:t>completely.</a:t>
            </a:r>
          </a:p>
          <a:p>
            <a:pPr>
              <a:buFont typeface="Wingdings" panose="05000000000000000000" pitchFamily="2" charset="2"/>
              <a:buChar char="q"/>
            </a:pPr>
            <a:r>
              <a:rPr lang="en-IN" dirty="0" smtClean="0"/>
              <a:t> </a:t>
            </a:r>
            <a:r>
              <a:rPr lang="en-IN" dirty="0" err="1" smtClean="0"/>
              <a:t>Eg</a:t>
            </a:r>
            <a:r>
              <a:rPr lang="en-IN" dirty="0" smtClean="0"/>
              <a:t>. If a molecule is in translational motion that describe with 3 coordinates and their respective physical quantities can be resolve in 3 components hence, a molecule have 3 degree of freedom.</a:t>
            </a:r>
            <a:endParaRPr lang="en-IN" dirty="0"/>
          </a:p>
        </p:txBody>
      </p:sp>
    </p:spTree>
    <p:extLst>
      <p:ext uri="{BB962C8B-B14F-4D97-AF65-F5344CB8AC3E}">
        <p14:creationId xmlns:p14="http://schemas.microsoft.com/office/powerpoint/2010/main" val="245636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1062446"/>
          </a:xfrm>
        </p:spPr>
        <p:txBody>
          <a:bodyPr/>
          <a:lstStyle/>
          <a:p>
            <a:r>
              <a:rPr lang="en-US" dirty="0">
                <a:effectLst/>
              </a:rPr>
              <a:t>Degrees of Freedom </a:t>
            </a:r>
            <a:r>
              <a:rPr lang="en-US" dirty="0" smtClean="0">
                <a:effectLst/>
              </a:rPr>
              <a:t>of Monatomic and diatomic Gas molecule</a:t>
            </a:r>
            <a:endParaRPr lang="en-IN"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2743200" y="1672047"/>
                <a:ext cx="9222377" cy="4998719"/>
              </a:xfrm>
            </p:spPr>
            <p:txBody>
              <a:bodyPr>
                <a:normAutofit fontScale="85000" lnSpcReduction="10000"/>
              </a:bodyPr>
              <a:lstStyle/>
              <a:p>
                <a:pPr>
                  <a:buFont typeface="Wingdings" panose="05000000000000000000" pitchFamily="2" charset="2"/>
                  <a:buChar char="q"/>
                </a:pPr>
                <a:r>
                  <a:rPr lang="en-IN" dirty="0" smtClean="0"/>
                  <a:t>As translational motion physical quantities can resolve into 3 component, it have </a:t>
                </a:r>
                <a:r>
                  <a:rPr lang="en-IN" dirty="0" smtClean="0">
                    <a:solidFill>
                      <a:srgbClr val="FFFF00"/>
                    </a:solidFill>
                  </a:rPr>
                  <a:t>3 degree of freedom.</a:t>
                </a:r>
                <a:r>
                  <a:rPr lang="en-IN" dirty="0">
                    <a:solidFill>
                      <a:srgbClr val="FFFF00"/>
                    </a:solidFill>
                  </a:rPr>
                  <a:t> </a:t>
                </a:r>
                <a:endParaRPr lang="en-IN" dirty="0" smtClean="0"/>
              </a:p>
              <a:p>
                <a:pPr>
                  <a:buFont typeface="Wingdings" panose="05000000000000000000" pitchFamily="2" charset="2"/>
                  <a:buChar char="q"/>
                </a:pPr>
                <a:r>
                  <a:rPr lang="en-IN" dirty="0"/>
                  <a:t> </a:t>
                </a:r>
                <a:r>
                  <a:rPr lang="en-IN" dirty="0" smtClean="0"/>
                  <a:t>gas </a:t>
                </a:r>
                <a:r>
                  <a:rPr lang="en-US" dirty="0">
                    <a:effectLst/>
                  </a:rPr>
                  <a:t>molecule with the two  atoms  lying  </a:t>
                </a:r>
                <a:r>
                  <a:rPr lang="en-US" dirty="0" smtClean="0">
                    <a:effectLst/>
                  </a:rPr>
                  <a:t>along</a:t>
                </a:r>
                <a:r>
                  <a:rPr lang="en-IN" dirty="0">
                    <a:effectLst/>
                  </a:rPr>
                  <a:t> </a:t>
                </a:r>
                <a:r>
                  <a:rPr lang="en-US" dirty="0" smtClean="0">
                    <a:effectLst/>
                  </a:rPr>
                  <a:t>the </a:t>
                </a:r>
                <a:r>
                  <a:rPr lang="en-US" i="1" dirty="0" smtClean="0">
                    <a:effectLst/>
                  </a:rPr>
                  <a:t>x</a:t>
                </a:r>
                <a:r>
                  <a:rPr lang="en-US" dirty="0" smtClean="0">
                    <a:effectLst/>
                  </a:rPr>
                  <a:t>-axis, </a:t>
                </a:r>
                <a:r>
                  <a:rPr lang="en-US" dirty="0">
                    <a:effectLst/>
                  </a:rPr>
                  <a:t>t</a:t>
                </a:r>
                <a:r>
                  <a:rPr lang="en-US" dirty="0" smtClean="0">
                    <a:effectLst/>
                  </a:rPr>
                  <a:t>he </a:t>
                </a:r>
                <a:r>
                  <a:rPr lang="en-US" dirty="0">
                    <a:effectLst/>
                  </a:rPr>
                  <a:t>molecule has 3 translational </a:t>
                </a:r>
                <a:r>
                  <a:rPr lang="en-US" dirty="0" smtClean="0">
                    <a:effectLst/>
                  </a:rPr>
                  <a:t>degree of freedom and </a:t>
                </a:r>
                <a:r>
                  <a:rPr lang="en-US" dirty="0">
                    <a:effectLst/>
                  </a:rPr>
                  <a:t>it can rotate around </a:t>
                </a:r>
                <a:r>
                  <a:rPr lang="en-US" i="1" dirty="0">
                    <a:effectLst/>
                  </a:rPr>
                  <a:t>z-</a:t>
                </a:r>
                <a:r>
                  <a:rPr lang="en-US" dirty="0">
                    <a:effectLst/>
                  </a:rPr>
                  <a:t>axis </a:t>
                </a:r>
                <a:r>
                  <a:rPr lang="en-US" dirty="0" smtClean="0">
                    <a:effectLst/>
                  </a:rPr>
                  <a:t>and </a:t>
                </a:r>
                <a:r>
                  <a:rPr lang="en-US" i="1" dirty="0" smtClean="0">
                    <a:effectLst/>
                  </a:rPr>
                  <a:t>y-</a:t>
                </a:r>
                <a:r>
                  <a:rPr lang="en-US" dirty="0" smtClean="0">
                    <a:effectLst/>
                  </a:rPr>
                  <a:t>axis as shown in diagram.</a:t>
                </a:r>
              </a:p>
              <a:p>
                <a:pPr>
                  <a:buFont typeface="Wingdings" panose="05000000000000000000" pitchFamily="2" charset="2"/>
                  <a:buChar char="q"/>
                </a:pPr>
                <a:r>
                  <a:rPr lang="en-US" dirty="0" smtClean="0">
                    <a:effectLst/>
                  </a:rPr>
                  <a:t> </a:t>
                </a:r>
                <a:r>
                  <a:rPr lang="en-US" dirty="0">
                    <a:effectLst/>
                  </a:rPr>
                  <a:t>In general, a diatomic molecule can rotate about its </a:t>
                </a:r>
                <a:r>
                  <a:rPr lang="en-US" dirty="0" smtClean="0">
                    <a:effectLst/>
                  </a:rPr>
                  <a:t>center </a:t>
                </a:r>
                <a:r>
                  <a:rPr lang="en-US" dirty="0">
                    <a:effectLst/>
                  </a:rPr>
                  <a:t>of mass in two directions that are  perpendicular  to  its  molecular   </a:t>
                </a:r>
                <a:r>
                  <a:rPr lang="en-US" dirty="0" smtClean="0">
                    <a:effectLst/>
                  </a:rPr>
                  <a:t>axis, hence it has 2 additional degree of freedom.</a:t>
                </a:r>
              </a:p>
              <a:p>
                <a:pPr>
                  <a:buFont typeface="Wingdings" panose="05000000000000000000" pitchFamily="2" charset="2"/>
                  <a:buChar char="q"/>
                </a:pPr>
                <a:r>
                  <a:rPr lang="en-US" dirty="0">
                    <a:effectLst/>
                  </a:rPr>
                  <a:t>Each of  these  2 </a:t>
                </a:r>
                <a:r>
                  <a:rPr lang="en-US" dirty="0" err="1">
                    <a:effectLst/>
                  </a:rPr>
                  <a:t>dof</a:t>
                </a:r>
                <a:r>
                  <a:rPr lang="en-US" dirty="0">
                    <a:effectLst/>
                  </a:rPr>
                  <a:t> contribute to rotational kinetic </a:t>
                </a:r>
                <a:r>
                  <a:rPr lang="en-US" dirty="0" smtClean="0">
                    <a:effectLst/>
                  </a:rPr>
                  <a:t>energy.</a:t>
                </a:r>
              </a:p>
              <a:p>
                <a:pPr>
                  <a:buFont typeface="Wingdings" panose="05000000000000000000" pitchFamily="2" charset="2"/>
                  <a:buChar char="q"/>
                </a:pPr>
                <a:r>
                  <a:rPr lang="en-US" dirty="0">
                    <a:effectLst/>
                  </a:rPr>
                  <a:t>Thus for </a:t>
                </a:r>
                <a:r>
                  <a:rPr lang="en-US" dirty="0" smtClean="0">
                    <a:effectLst/>
                  </a:rPr>
                  <a:t>a</a:t>
                </a:r>
                <a:r>
                  <a:rPr lang="en-IN" dirty="0">
                    <a:effectLst/>
                  </a:rPr>
                  <a:t> </a:t>
                </a:r>
                <a:r>
                  <a:rPr lang="en-US" dirty="0" smtClean="0">
                    <a:effectLst/>
                  </a:rPr>
                  <a:t>diatomic </a:t>
                </a:r>
                <a:r>
                  <a:rPr lang="en-US" dirty="0">
                    <a:effectLst/>
                  </a:rPr>
                  <a:t>molecule, the total energy due to translational and rotational </a:t>
                </a:r>
                <a:r>
                  <a:rPr lang="en-US" dirty="0" err="1">
                    <a:effectLst/>
                  </a:rPr>
                  <a:t>dof</a:t>
                </a:r>
                <a:r>
                  <a:rPr lang="en-US" dirty="0">
                    <a:effectLst/>
                  </a:rPr>
                  <a:t> is</a:t>
                </a:r>
                <a:endParaRPr lang="en-IN" dirty="0">
                  <a:effectLst/>
                </a:endParaRPr>
              </a:p>
              <a:p>
                <a:pPr marL="0" indent="0">
                  <a:buNone/>
                </a:pPr>
                <a:r>
                  <a:rPr lang="en-US" dirty="0" smtClean="0">
                    <a:effectLst/>
                  </a:rPr>
                  <a:t>	</a:t>
                </a:r>
                <a:r>
                  <a:rPr lang="en-US" i="1" dirty="0">
                    <a:effectLst/>
                  </a:rPr>
                  <a:t> E </a:t>
                </a:r>
                <a:r>
                  <a:rPr lang="en-US" dirty="0">
                    <a:effectLst/>
                  </a:rPr>
                  <a:t>= </a:t>
                </a:r>
                <a:r>
                  <a:rPr lang="en-US" i="1" dirty="0">
                    <a:effectLst/>
                  </a:rPr>
                  <a:t>E </a:t>
                </a:r>
                <a:r>
                  <a:rPr lang="en-US" dirty="0">
                    <a:effectLst/>
                  </a:rPr>
                  <a:t>(translational) +</a:t>
                </a:r>
                <a:r>
                  <a:rPr lang="en-US" i="1" dirty="0">
                    <a:effectLst/>
                  </a:rPr>
                  <a:t>E </a:t>
                </a:r>
                <a:r>
                  <a:rPr lang="en-US" dirty="0">
                    <a:effectLst/>
                  </a:rPr>
                  <a:t>(rotational)</a:t>
                </a:r>
                <a:endParaRPr lang="en-IN" dirty="0">
                  <a:effectLst/>
                </a:endParaRPr>
              </a:p>
              <a:p>
                <a:pPr marL="0" indent="0">
                  <a:buNone/>
                </a:pPr>
                <a:r>
                  <a:rPr lang="en-US" dirty="0" smtClean="0">
                    <a:effectLst/>
                  </a:rPr>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sub>
                        </m:sSub>
                      </m:e>
                      <m:sup>
                        <m:r>
                          <a:rPr lang="en-IN" i="1">
                            <a:effectLst/>
                            <a:latin typeface="Cambria Math" panose="02040503050406030204" pitchFamily="18" charset="0"/>
                          </a:rPr>
                          <m:t>2</m:t>
                        </m:r>
                      </m:sup>
                    </m:sSup>
                  </m:oMath>
                </a14:m>
                <a:r>
                  <a:rPr lang="en-IN" dirty="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𝑦</m:t>
                            </m:r>
                          </m:sub>
                        </m:sSub>
                      </m:e>
                      <m:sup>
                        <m:r>
                          <a:rPr lang="en-IN" i="1">
                            <a:effectLst/>
                            <a:latin typeface="Cambria Math" panose="02040503050406030204" pitchFamily="18" charset="0"/>
                          </a:rPr>
                          <m:t>2</m:t>
                        </m:r>
                      </m:sup>
                    </m:sSup>
                  </m:oMath>
                </a14:m>
                <a:r>
                  <a:rPr lang="en-IN" dirty="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𝑧</m:t>
                            </m:r>
                          </m:sub>
                        </m:sSub>
                      </m:e>
                      <m:sup>
                        <m:r>
                          <a:rPr lang="en-IN" i="1">
                            <a:effectLst/>
                            <a:latin typeface="Cambria Math" panose="02040503050406030204" pitchFamily="18" charset="0"/>
                          </a:rPr>
                          <m:t>2</m:t>
                        </m:r>
                      </m:sup>
                    </m:sSup>
                  </m:oMath>
                </a14:m>
                <a:r>
                  <a:rPr lang="en-US" dirty="0" smtClean="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sSub>
                      <m:sSubPr>
                        <m:ctrlPr>
                          <a:rPr lang="en-IN" i="1" smtClean="0">
                            <a:effectLst/>
                            <a:latin typeface="Cambria Math" panose="02040503050406030204" pitchFamily="18" charset="0"/>
                          </a:rPr>
                        </m:ctrlPr>
                      </m:sSubPr>
                      <m:e>
                        <m:r>
                          <a:rPr lang="en-IN" b="0" i="1" smtClean="0">
                            <a:effectLst/>
                            <a:latin typeface="Cambria Math" panose="02040503050406030204" pitchFamily="18" charset="0"/>
                          </a:rPr>
                          <m:t>𝐼</m:t>
                        </m:r>
                      </m:e>
                      <m:sub>
                        <m:r>
                          <a:rPr lang="en-IN" b="0" i="1" smtClean="0">
                            <a:effectLst/>
                            <a:latin typeface="Cambria Math" panose="02040503050406030204" pitchFamily="18" charset="0"/>
                          </a:rPr>
                          <m:t>𝑦</m:t>
                        </m:r>
                      </m:sub>
                    </m:sSub>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US" i="1" smtClean="0">
                                <a:effectLst/>
                                <a:latin typeface="Cambria Math" panose="02040503050406030204" pitchFamily="18" charset="0"/>
                                <a:ea typeface="Cambria Math" panose="02040503050406030204" pitchFamily="18" charset="0"/>
                              </a:rPr>
                              <m:t>𝜔</m:t>
                            </m:r>
                          </m:e>
                          <m:sub>
                            <m:r>
                              <a:rPr lang="en-IN" i="1">
                                <a:effectLst/>
                                <a:latin typeface="Cambria Math" panose="02040503050406030204" pitchFamily="18" charset="0"/>
                                <a:ea typeface="Cambria Math" panose="02040503050406030204" pitchFamily="18" charset="0"/>
                              </a:rPr>
                              <m:t>𝑦</m:t>
                            </m:r>
                          </m:sub>
                        </m:sSub>
                      </m:e>
                      <m:sup>
                        <m:r>
                          <a:rPr lang="en-IN" i="1">
                            <a:effectLst/>
                            <a:latin typeface="Cambria Math" panose="02040503050406030204" pitchFamily="18" charset="0"/>
                          </a:rPr>
                          <m:t>2</m:t>
                        </m:r>
                      </m:sup>
                    </m:sSup>
                  </m:oMath>
                </a14:m>
                <a:r>
                  <a:rPr lang="en-US" dirty="0" smtClean="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r>
                          <a:rPr lang="en-IN" b="0" i="1" smtClean="0">
                            <a:effectLst/>
                            <a:latin typeface="Cambria Math" panose="02040503050406030204" pitchFamily="18" charset="0"/>
                          </a:rPr>
                          <m:t>  </m:t>
                        </m:r>
                      </m:num>
                      <m:den>
                        <m:r>
                          <a:rPr lang="en-IN" i="1">
                            <a:effectLst/>
                            <a:latin typeface="Cambria Math" panose="02040503050406030204" pitchFamily="18" charset="0"/>
                          </a:rPr>
                          <m:t>2</m:t>
                        </m:r>
                      </m:den>
                    </m:f>
                    <m:sSub>
                      <m:sSubPr>
                        <m:ctrlPr>
                          <a:rPr lang="en-IN" i="1">
                            <a:effectLst/>
                            <a:latin typeface="Cambria Math" panose="02040503050406030204" pitchFamily="18" charset="0"/>
                          </a:rPr>
                        </m:ctrlPr>
                      </m:sSubPr>
                      <m:e>
                        <m:r>
                          <a:rPr lang="en-IN" i="1">
                            <a:effectLst/>
                            <a:latin typeface="Cambria Math" panose="02040503050406030204" pitchFamily="18" charset="0"/>
                          </a:rPr>
                          <m:t>𝐼</m:t>
                        </m:r>
                      </m:e>
                      <m:sub>
                        <m:r>
                          <a:rPr lang="en-IN" b="0" i="1" smtClean="0">
                            <a:effectLst/>
                            <a:latin typeface="Cambria Math" panose="02040503050406030204" pitchFamily="18" charset="0"/>
                          </a:rPr>
                          <m:t>𝑧</m:t>
                        </m:r>
                      </m:sub>
                    </m:sSub>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rPr>
                              <m:t>𝜔</m:t>
                            </m:r>
                          </m:e>
                          <m:sub>
                            <m:r>
                              <a:rPr lang="en-IN" b="0" i="1" smtClean="0">
                                <a:effectLst/>
                                <a:latin typeface="Cambria Math" panose="02040503050406030204" pitchFamily="18" charset="0"/>
                                <a:ea typeface="Cambria Math" panose="02040503050406030204" pitchFamily="18" charset="0"/>
                              </a:rPr>
                              <m:t>𝑧</m:t>
                            </m:r>
                          </m:sub>
                        </m:sSub>
                      </m:e>
                      <m:sup>
                        <m:r>
                          <a:rPr lang="en-IN" i="1">
                            <a:effectLst/>
                            <a:latin typeface="Cambria Math" panose="02040503050406030204" pitchFamily="18" charset="0"/>
                          </a:rPr>
                          <m:t>2</m:t>
                        </m:r>
                      </m:sup>
                    </m:sSup>
                  </m:oMath>
                </a14:m>
                <a:endParaRPr lang="en-US" dirty="0" smtClean="0">
                  <a:effectLst/>
                </a:endParaRPr>
              </a:p>
              <a:p>
                <a:pPr>
                  <a:buFont typeface="Wingdings" panose="05000000000000000000" pitchFamily="2" charset="2"/>
                  <a:buChar char="q"/>
                </a:pPr>
                <a:r>
                  <a:rPr lang="en-US" dirty="0" smtClean="0">
                    <a:effectLst/>
                  </a:rPr>
                  <a:t>As a result diatomic molecule has </a:t>
                </a:r>
                <a:r>
                  <a:rPr lang="en-US" dirty="0" smtClean="0">
                    <a:solidFill>
                      <a:srgbClr val="FFFF00"/>
                    </a:solidFill>
                    <a:effectLst/>
                  </a:rPr>
                  <a:t>5 degree of freedom </a:t>
                </a:r>
                <a:r>
                  <a:rPr lang="en-US" dirty="0" smtClean="0">
                    <a:effectLst/>
                  </a:rPr>
                  <a:t>and each degree of freedom contributes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r>
                  <a:rPr lang="en-US" dirty="0">
                    <a:effectLst/>
                  </a:rPr>
                  <a:t> </a:t>
                </a:r>
                <a:r>
                  <a:rPr lang="en-US" dirty="0" smtClean="0">
                    <a:effectLst/>
                  </a:rPr>
                  <a:t>to total energy of the molecule. </a:t>
                </a:r>
                <a:endParaRPr lang="en-US" dirty="0">
                  <a:effectLst/>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2743200" y="1672047"/>
                <a:ext cx="9222377" cy="4998719"/>
              </a:xfrm>
              <a:blipFill>
                <a:blip r:embed="rId2"/>
                <a:stretch>
                  <a:fillRect l="-397" t="-488"/>
                </a:stretch>
              </a:blipFill>
            </p:spPr>
            <p:txBody>
              <a:bodyPr/>
              <a:lstStyle/>
              <a:p>
                <a:r>
                  <a:rPr lang="en-IN">
                    <a:noFill/>
                  </a:rPr>
                  <a:t> </a:t>
                </a:r>
              </a:p>
            </p:txBody>
          </p:sp>
        </mc:Fallback>
      </mc:AlternateContent>
      <p:pic>
        <p:nvPicPr>
          <p:cNvPr id="1057" name="Picture 33" descr="schoolphysics ::Welc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01" y="2088973"/>
            <a:ext cx="21526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2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500" fill="hold"/>
                                        <p:tgtEl>
                                          <p:spTgt spid="1057"/>
                                        </p:tgtEl>
                                        <p:attrNameLst>
                                          <p:attrName>ppt_x</p:attrName>
                                        </p:attrNameLst>
                                      </p:cBhvr>
                                      <p:tavLst>
                                        <p:tav tm="0">
                                          <p:val>
                                            <p:strVal val="#ppt_x"/>
                                          </p:val>
                                        </p:tav>
                                        <p:tav tm="100000">
                                          <p:val>
                                            <p:strVal val="#ppt_x"/>
                                          </p:val>
                                        </p:tav>
                                      </p:tavLst>
                                    </p:anim>
                                    <p:anim calcmode="lin" valueType="num">
                                      <p:cBhvr additive="base">
                                        <p:cTn id="8" dur="500" fill="hold"/>
                                        <p:tgtEl>
                                          <p:spTgt spid="10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additive="base">
                                        <p:cTn id="5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rPr>
              <a:t>Degrees of Freedom of </a:t>
            </a:r>
            <a:r>
              <a:rPr lang="en-US" dirty="0" smtClean="0">
                <a:effectLst/>
              </a:rPr>
              <a:t>non rigid diatomic Gas molecule</a:t>
            </a:r>
            <a:endParaRPr lang="en-IN"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5" y="2096064"/>
                <a:ext cx="10353762" cy="4609536"/>
              </a:xfrm>
            </p:spPr>
            <p:txBody>
              <a:bodyPr>
                <a:normAutofit fontScale="92500" lnSpcReduction="20000"/>
              </a:bodyPr>
              <a:lstStyle/>
              <a:p>
                <a:pPr>
                  <a:buFont typeface="Wingdings" panose="05000000000000000000" pitchFamily="2" charset="2"/>
                  <a:buChar char="q"/>
                </a:pPr>
                <a:r>
                  <a:rPr lang="en-US" dirty="0" smtClean="0">
                    <a:effectLst/>
                  </a:rPr>
                  <a:t> Real molecules </a:t>
                </a:r>
                <a:r>
                  <a:rPr lang="en-US" dirty="0">
                    <a:effectLst/>
                  </a:rPr>
                  <a:t>contain  covalent  bonds  between   the  </a:t>
                </a:r>
                <a:r>
                  <a:rPr lang="en-US" dirty="0" smtClean="0">
                    <a:effectLst/>
                  </a:rPr>
                  <a:t>atoms </a:t>
                </a:r>
                <a:r>
                  <a:rPr lang="en-US" dirty="0">
                    <a:effectLst/>
                  </a:rPr>
                  <a:t>and  therefore  can perform  additional </a:t>
                </a:r>
                <a:r>
                  <a:rPr lang="en-US" dirty="0" smtClean="0">
                    <a:effectLst/>
                  </a:rPr>
                  <a:t>motion</a:t>
                </a:r>
                <a:r>
                  <a:rPr lang="en-IN" dirty="0">
                    <a:effectLst/>
                  </a:rPr>
                  <a:t> </a:t>
                </a:r>
                <a:r>
                  <a:rPr lang="en-US" dirty="0" smtClean="0">
                    <a:effectLst/>
                  </a:rPr>
                  <a:t>namely </a:t>
                </a:r>
                <a:r>
                  <a:rPr lang="en-US" dirty="0">
                    <a:effectLst/>
                  </a:rPr>
                  <a:t>vibrations of atoms about their mean </a:t>
                </a:r>
                <a:r>
                  <a:rPr lang="en-US" dirty="0" smtClean="0">
                    <a:effectLst/>
                  </a:rPr>
                  <a:t>positions.</a:t>
                </a:r>
              </a:p>
              <a:p>
                <a:pPr>
                  <a:buFont typeface="Wingdings" panose="05000000000000000000" pitchFamily="2" charset="2"/>
                  <a:buChar char="q"/>
                </a:pPr>
                <a:r>
                  <a:rPr lang="en-US" dirty="0">
                    <a:effectLst/>
                  </a:rPr>
                  <a:t> T</a:t>
                </a:r>
                <a:r>
                  <a:rPr lang="en-US" dirty="0" smtClean="0">
                    <a:effectLst/>
                  </a:rPr>
                  <a:t>herefore </a:t>
                </a:r>
                <a:r>
                  <a:rPr lang="en-US" dirty="0">
                    <a:effectLst/>
                  </a:rPr>
                  <a:t>possess additional </a:t>
                </a:r>
                <a:r>
                  <a:rPr lang="en-US" dirty="0" err="1">
                    <a:effectLst/>
                  </a:rPr>
                  <a:t>dof</a:t>
                </a:r>
                <a:r>
                  <a:rPr lang="en-US" dirty="0">
                    <a:effectLst/>
                  </a:rPr>
                  <a:t> corresponding to the different modes of </a:t>
                </a:r>
                <a:r>
                  <a:rPr lang="en-US" dirty="0" smtClean="0">
                    <a:effectLst/>
                  </a:rPr>
                  <a:t>vibration</a:t>
                </a:r>
              </a:p>
              <a:p>
                <a:pPr>
                  <a:buFont typeface="Wingdings" panose="05000000000000000000" pitchFamily="2" charset="2"/>
                  <a:buChar char="q"/>
                </a:pPr>
                <a:r>
                  <a:rPr lang="en-US" dirty="0">
                    <a:effectLst/>
                  </a:rPr>
                  <a:t>In diatomic molecules like O2, N2 and CO, the atoms can oscillate along the </a:t>
                </a:r>
                <a:r>
                  <a:rPr lang="en-US" dirty="0" err="1">
                    <a:effectLst/>
                  </a:rPr>
                  <a:t>internuclear</a:t>
                </a:r>
                <a:r>
                  <a:rPr lang="en-US" dirty="0">
                    <a:effectLst/>
                  </a:rPr>
                  <a:t> axis </a:t>
                </a:r>
                <a:r>
                  <a:rPr lang="en-US" dirty="0" smtClean="0">
                    <a:effectLst/>
                  </a:rPr>
                  <a:t>only.</a:t>
                </a:r>
              </a:p>
              <a:p>
                <a:pPr>
                  <a:buFont typeface="Wingdings" panose="05000000000000000000" pitchFamily="2" charset="2"/>
                  <a:buChar char="q"/>
                </a:pPr>
                <a:r>
                  <a:rPr lang="en-US" i="1" dirty="0" smtClean="0">
                    <a:effectLst/>
                  </a:rPr>
                  <a:t> E </a:t>
                </a:r>
                <a:r>
                  <a:rPr lang="en-US" dirty="0">
                    <a:effectLst/>
                  </a:rPr>
                  <a:t>= </a:t>
                </a:r>
                <a:r>
                  <a:rPr lang="en-US" i="1" dirty="0">
                    <a:effectLst/>
                  </a:rPr>
                  <a:t>E </a:t>
                </a:r>
                <a:r>
                  <a:rPr lang="en-US" dirty="0">
                    <a:effectLst/>
                  </a:rPr>
                  <a:t>(translational) +</a:t>
                </a:r>
                <a:r>
                  <a:rPr lang="en-US" i="1" dirty="0">
                    <a:effectLst/>
                  </a:rPr>
                  <a:t>E </a:t>
                </a:r>
                <a:r>
                  <a:rPr lang="en-US" dirty="0">
                    <a:effectLst/>
                  </a:rPr>
                  <a:t>(rotational</a:t>
                </a:r>
                <a:r>
                  <a:rPr lang="en-US" dirty="0" smtClean="0">
                    <a:effectLst/>
                  </a:rPr>
                  <a:t>)+</a:t>
                </a:r>
                <a:r>
                  <a:rPr lang="en-IN" dirty="0">
                    <a:effectLst/>
                  </a:rPr>
                  <a:t> </a:t>
                </a:r>
                <a:r>
                  <a:rPr lang="en-US" i="1" dirty="0" smtClean="0">
                    <a:effectLst/>
                  </a:rPr>
                  <a:t>E </a:t>
                </a:r>
                <a:r>
                  <a:rPr lang="en-US" dirty="0">
                    <a:effectLst/>
                  </a:rPr>
                  <a:t>(vibrational</a:t>
                </a:r>
                <a:r>
                  <a:rPr lang="en-US" dirty="0" smtClean="0">
                    <a:effectLst/>
                  </a:rPr>
                  <a:t>)</a:t>
                </a:r>
              </a:p>
              <a:p>
                <a:pPr>
                  <a:buFont typeface="Wingdings" panose="05000000000000000000" pitchFamily="2" charset="2"/>
                  <a:buChar char="q"/>
                </a:pPr>
                <a:r>
                  <a:rPr lang="en-US" dirty="0">
                    <a:effectLst/>
                  </a:rPr>
                  <a:t>The term </a:t>
                </a:r>
                <a:r>
                  <a:rPr lang="en-US" i="1" dirty="0">
                    <a:effectLst/>
                  </a:rPr>
                  <a:t>E </a:t>
                </a:r>
                <a:r>
                  <a:rPr lang="en-US" dirty="0">
                    <a:effectLst/>
                  </a:rPr>
                  <a:t>(vibrational) consists of two </a:t>
                </a:r>
                <a:r>
                  <a:rPr lang="en-US" dirty="0" smtClean="0">
                    <a:effectLst/>
                  </a:rPr>
                  <a:t>contributions, </a:t>
                </a:r>
                <a:r>
                  <a:rPr lang="en-US" dirty="0">
                    <a:effectLst/>
                  </a:rPr>
                  <a:t>kinetic energy </a:t>
                </a:r>
                <a:r>
                  <a:rPr lang="en-US" dirty="0" smtClean="0">
                    <a:effectLst/>
                  </a:rPr>
                  <a:t>and </a:t>
                </a:r>
                <a:r>
                  <a:rPr lang="en-US" dirty="0">
                    <a:effectLst/>
                  </a:rPr>
                  <a:t>potential </a:t>
                </a:r>
                <a:r>
                  <a:rPr lang="en-US" dirty="0" smtClean="0">
                    <a:effectLst/>
                  </a:rPr>
                  <a:t>energy</a:t>
                </a:r>
              </a:p>
              <a:p>
                <a:pPr>
                  <a:buFont typeface="Wingdings" panose="05000000000000000000" pitchFamily="2" charset="2"/>
                  <a:buChar char="q"/>
                </a:pPr>
                <a:r>
                  <a:rPr lang="en-US" i="1" dirty="0">
                    <a:effectLst/>
                  </a:rPr>
                  <a:t>E </a:t>
                </a:r>
                <a:r>
                  <a:rPr lang="en-US" dirty="0">
                    <a:effectLst/>
                  </a:rPr>
                  <a:t>(</a:t>
                </a:r>
                <a:r>
                  <a:rPr lang="en-US" dirty="0" smtClean="0">
                    <a:effectLst/>
                  </a:rPr>
                  <a:t>vibrational) = </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1</m:t>
                        </m:r>
                      </m:num>
                      <m:den>
                        <m:r>
                          <a:rPr lang="en-IN" b="0" i="1" smtClean="0">
                            <a:effectLst/>
                            <a:latin typeface="Cambria Math" panose="02040503050406030204" pitchFamily="18" charset="0"/>
                          </a:rPr>
                          <m:t>2</m:t>
                        </m:r>
                      </m:den>
                    </m:f>
                    <m:r>
                      <a:rPr lang="en-IN" b="0" i="1" smtClean="0">
                        <a:effectLst/>
                        <a:latin typeface="Cambria Math" panose="02040503050406030204" pitchFamily="18" charset="0"/>
                      </a:rPr>
                      <m:t> </m:t>
                    </m:r>
                    <m:r>
                      <a:rPr lang="en-IN" b="0" i="1" smtClean="0">
                        <a:effectLst/>
                        <a:latin typeface="Cambria Math" panose="02040503050406030204" pitchFamily="18" charset="0"/>
                      </a:rPr>
                      <m:t>𝑚</m:t>
                    </m:r>
                    <m:r>
                      <a:rPr lang="en-IN" b="0" i="1" smtClean="0">
                        <a:effectLst/>
                        <a:latin typeface="Cambria Math" panose="02040503050406030204" pitchFamily="18" charset="0"/>
                      </a:rPr>
                      <m:t> </m:t>
                    </m:r>
                    <m:sSup>
                      <m:sSupPr>
                        <m:ctrlPr>
                          <a:rPr lang="en-IN" b="0" i="1" smtClean="0">
                            <a:effectLst/>
                            <a:latin typeface="Cambria Math" panose="02040503050406030204" pitchFamily="18" charset="0"/>
                          </a:rPr>
                        </m:ctrlPr>
                      </m:sSupPr>
                      <m:e>
                        <m:r>
                          <a:rPr lang="en-IN" b="0" i="1" smtClean="0">
                            <a:effectLst/>
                            <a:latin typeface="Cambria Math" panose="02040503050406030204" pitchFamily="18" charset="0"/>
                          </a:rPr>
                          <m:t>𝑢</m:t>
                        </m:r>
                      </m:e>
                      <m:sup>
                        <m:r>
                          <a:rPr lang="en-IN" b="0" i="1" smtClean="0">
                            <a:effectLst/>
                            <a:latin typeface="Cambria Math" panose="02040503050406030204" pitchFamily="18" charset="0"/>
                          </a:rPr>
                          <m:t>2</m:t>
                        </m:r>
                      </m:sup>
                    </m:sSup>
                  </m:oMath>
                </a14:m>
                <a:r>
                  <a:rPr lang="en-US" dirty="0" smtClean="0">
                    <a:effectLst/>
                  </a:rPr>
                  <a:t>+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r>
                      <a:rPr lang="en-IN" i="1">
                        <a:effectLst/>
                        <a:latin typeface="Cambria Math" panose="02040503050406030204" pitchFamily="18" charset="0"/>
                      </a:rPr>
                      <m:t> </m:t>
                    </m:r>
                    <m:r>
                      <a:rPr lang="en-IN" b="0" i="1" smtClean="0">
                        <a:effectLst/>
                        <a:latin typeface="Cambria Math" panose="02040503050406030204" pitchFamily="18" charset="0"/>
                      </a:rPr>
                      <m:t>𝑘</m:t>
                    </m:r>
                    <m:r>
                      <a:rPr lang="en-IN" i="1">
                        <a:effectLst/>
                        <a:latin typeface="Cambria Math" panose="02040503050406030204" pitchFamily="18" charset="0"/>
                      </a:rPr>
                      <m:t> </m:t>
                    </m:r>
                    <m:sSup>
                      <m:sSupPr>
                        <m:ctrlPr>
                          <a:rPr lang="en-IN" i="1">
                            <a:effectLst/>
                            <a:latin typeface="Cambria Math" panose="02040503050406030204" pitchFamily="18" charset="0"/>
                          </a:rPr>
                        </m:ctrlPr>
                      </m:sSupPr>
                      <m:e>
                        <m:r>
                          <a:rPr lang="en-IN" b="0" i="1" smtClean="0">
                            <a:effectLst/>
                            <a:latin typeface="Cambria Math" panose="02040503050406030204" pitchFamily="18" charset="0"/>
                          </a:rPr>
                          <m:t>𝑟</m:t>
                        </m:r>
                      </m:e>
                      <m:sup>
                        <m:r>
                          <a:rPr lang="en-IN" i="1">
                            <a:effectLst/>
                            <a:latin typeface="Cambria Math" panose="02040503050406030204" pitchFamily="18" charset="0"/>
                          </a:rPr>
                          <m:t>2</m:t>
                        </m:r>
                      </m:sup>
                    </m:sSup>
                  </m:oMath>
                </a14:m>
                <a:endParaRPr lang="en-US" dirty="0" smtClean="0">
                  <a:effectLst/>
                </a:endParaRPr>
              </a:p>
              <a:p>
                <a:pPr>
                  <a:buFont typeface="Wingdings" panose="05000000000000000000" pitchFamily="2" charset="2"/>
                  <a:buChar char="q"/>
                </a:pPr>
                <a:r>
                  <a:rPr lang="en-US" dirty="0">
                    <a:effectLst/>
                  </a:rPr>
                  <a:t>Thus each mode or </a:t>
                </a:r>
                <a:r>
                  <a:rPr lang="en-US" dirty="0" err="1">
                    <a:effectLst/>
                  </a:rPr>
                  <a:t>dof</a:t>
                </a:r>
                <a:r>
                  <a:rPr lang="en-US" dirty="0">
                    <a:effectLst/>
                  </a:rPr>
                  <a:t> for </a:t>
                </a:r>
                <a:r>
                  <a:rPr lang="en-US" dirty="0" smtClean="0">
                    <a:effectLst/>
                  </a:rPr>
                  <a:t>vibrational </a:t>
                </a:r>
                <a:r>
                  <a:rPr lang="en-US" dirty="0">
                    <a:effectLst/>
                  </a:rPr>
                  <a:t>motion contributes 2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a:t>
                </a:r>
                <a:r>
                  <a:rPr lang="en-US" dirty="0">
                    <a:effectLst/>
                  </a:rPr>
                  <a:t> to the </a:t>
                </a:r>
                <a:r>
                  <a:rPr lang="en-US" dirty="0" smtClean="0">
                    <a:effectLst/>
                  </a:rPr>
                  <a:t>total internal energy.</a:t>
                </a:r>
              </a:p>
              <a:p>
                <a:pPr>
                  <a:buFont typeface="Wingdings" panose="05000000000000000000" pitchFamily="2" charset="2"/>
                  <a:buChar char="q"/>
                </a:pPr>
                <a:r>
                  <a:rPr lang="en-US" dirty="0" smtClean="0">
                    <a:effectLst/>
                  </a:rPr>
                  <a:t>Hence, diatomic non rigid molecule has </a:t>
                </a:r>
                <a:r>
                  <a:rPr lang="en-US" dirty="0" smtClean="0">
                    <a:solidFill>
                      <a:srgbClr val="FFFF00"/>
                    </a:solidFill>
                    <a:effectLst/>
                  </a:rPr>
                  <a:t>7 degree of freedom</a:t>
                </a:r>
                <a:r>
                  <a:rPr lang="en-US" dirty="0" smtClean="0">
                    <a:effectLst/>
                  </a:rPr>
                  <a: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5" y="2096064"/>
                <a:ext cx="10353762" cy="4609536"/>
              </a:xfrm>
              <a:blipFill>
                <a:blip r:embed="rId2"/>
                <a:stretch>
                  <a:fillRect l="-471" t="-794" r="-294"/>
                </a:stretch>
              </a:blipFill>
            </p:spPr>
            <p:txBody>
              <a:bodyPr/>
              <a:lstStyle/>
              <a:p>
                <a:r>
                  <a:rPr lang="en-IN">
                    <a:noFill/>
                  </a:rPr>
                  <a:t> </a:t>
                </a:r>
              </a:p>
            </p:txBody>
          </p:sp>
        </mc:Fallback>
      </mc:AlternateContent>
    </p:spTree>
    <p:extLst>
      <p:ext uri="{BB962C8B-B14F-4D97-AF65-F5344CB8AC3E}">
        <p14:creationId xmlns:p14="http://schemas.microsoft.com/office/powerpoint/2010/main" val="36123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rPr>
              <a:t>Specific Heat </a:t>
            </a:r>
            <a:r>
              <a:rPr lang="en-US" dirty="0" smtClean="0">
                <a:effectLst/>
              </a:rPr>
              <a:t>Capacity </a:t>
            </a:r>
            <a:endParaRPr lang="en-IN"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pPr>
                  <a:buFont typeface="Wingdings" panose="05000000000000000000" pitchFamily="2" charset="2"/>
                  <a:buChar char="q"/>
                </a:pPr>
                <a:r>
                  <a:rPr lang="en-US" dirty="0" smtClean="0">
                    <a:effectLst/>
                  </a:rPr>
                  <a:t> </a:t>
                </a:r>
                <a:r>
                  <a:rPr lang="en-US" dirty="0">
                    <a:effectLst/>
                  </a:rPr>
                  <a:t>T</a:t>
                </a:r>
                <a:r>
                  <a:rPr lang="en-US" dirty="0" smtClean="0">
                    <a:effectLst/>
                  </a:rPr>
                  <a:t>he </a:t>
                </a:r>
                <a:r>
                  <a:rPr lang="en-US" dirty="0">
                    <a:effectLst/>
                  </a:rPr>
                  <a:t>quantity of heat required to raise the temperature of 1 mole of the gas by 1 </a:t>
                </a:r>
                <a:r>
                  <a:rPr lang="en-US" dirty="0" smtClean="0">
                    <a:effectLst/>
                  </a:rPr>
                  <a:t>K, is called specific heat capacity.</a:t>
                </a:r>
              </a:p>
              <a:p>
                <a:pPr>
                  <a:buFont typeface="Wingdings" panose="05000000000000000000" pitchFamily="2" charset="2"/>
                  <a:buChar char="q"/>
                </a:pPr>
                <a:r>
                  <a:rPr lang="en-US" dirty="0">
                    <a:effectLst/>
                  </a:rPr>
                  <a:t> The quantity of heat required to raise the temperature of 1 </a:t>
                </a:r>
                <a:r>
                  <a:rPr lang="en-US" dirty="0" smtClean="0">
                    <a:effectLst/>
                  </a:rPr>
                  <a:t>kg </a:t>
                </a:r>
                <a:r>
                  <a:rPr lang="en-US" dirty="0">
                    <a:effectLst/>
                  </a:rPr>
                  <a:t>of the gas by 1 K, is </a:t>
                </a:r>
                <a:r>
                  <a:rPr lang="en-US" dirty="0" smtClean="0">
                    <a:effectLst/>
                  </a:rPr>
                  <a:t>called principal </a:t>
                </a:r>
                <a:r>
                  <a:rPr lang="en-US" dirty="0">
                    <a:effectLst/>
                  </a:rPr>
                  <a:t>specific heat capacity</a:t>
                </a:r>
                <a:endParaRPr lang="en-US" dirty="0" smtClean="0">
                  <a:effectLst/>
                </a:endParaRPr>
              </a:p>
              <a:p>
                <a:pPr>
                  <a:buFont typeface="Wingdings" panose="05000000000000000000" pitchFamily="2" charset="2"/>
                  <a:buChar char="q"/>
                </a:pPr>
                <a:r>
                  <a:rPr lang="en-US" dirty="0" smtClean="0">
                    <a:effectLst/>
                  </a:rPr>
                  <a:t> when the temperature of  a gas is increased, even a small rise causes considerable change in volume and pressure. Therefore two specific heats are defined for gases, namely specific heat at constant volume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𝐶</m:t>
                        </m:r>
                      </m:e>
                      <m:sub>
                        <m:r>
                          <a:rPr lang="en-IN" b="0" i="1" smtClean="0">
                            <a:effectLst/>
                            <a:latin typeface="Cambria Math" panose="02040503050406030204" pitchFamily="18" charset="0"/>
                          </a:rPr>
                          <m:t>𝑣</m:t>
                        </m:r>
                      </m:sub>
                    </m:sSub>
                  </m:oMath>
                </a14:m>
                <a:r>
                  <a:rPr lang="en-US" dirty="0" smtClean="0">
                    <a:effectLst/>
                  </a:rPr>
                  <a:t>  </a:t>
                </a:r>
                <a:r>
                  <a:rPr lang="en-US" dirty="0">
                    <a:effectLst/>
                  </a:rPr>
                  <a:t>and specific heat at constant pressure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b="0" i="1" smtClean="0">
                            <a:effectLst/>
                            <a:latin typeface="Cambria Math" panose="02040503050406030204" pitchFamily="18" charset="0"/>
                          </a:rPr>
                          <m:t>𝑝</m:t>
                        </m:r>
                      </m:sub>
                    </m:sSub>
                  </m:oMath>
                </a14:m>
                <a:endParaRPr lang="en-IN"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530" t="-165"/>
                </a:stretch>
              </a:blipFill>
            </p:spPr>
            <p:txBody>
              <a:bodyPr/>
              <a:lstStyle/>
              <a:p>
                <a:r>
                  <a:rPr lang="en-IN">
                    <a:noFill/>
                  </a:rPr>
                  <a:t> </a:t>
                </a:r>
              </a:p>
            </p:txBody>
          </p:sp>
        </mc:Fallback>
      </mc:AlternateContent>
    </p:spTree>
    <p:extLst>
      <p:ext uri="{BB962C8B-B14F-4D97-AF65-F5344CB8AC3E}">
        <p14:creationId xmlns:p14="http://schemas.microsoft.com/office/powerpoint/2010/main" val="17663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795" y="609600"/>
            <a:ext cx="10353761" cy="809897"/>
          </a:xfrm>
        </p:spPr>
        <p:txBody>
          <a:bodyPr/>
          <a:lstStyle/>
          <a:p>
            <a:r>
              <a:rPr lang="en-US" dirty="0">
                <a:effectLst/>
              </a:rPr>
              <a:t>Mayer’s Relation</a:t>
            </a:r>
            <a:endParaRPr lang="en-IN" dirty="0"/>
          </a:p>
        </p:txBody>
      </p:sp>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391886" y="1480456"/>
                <a:ext cx="5627913" cy="5259978"/>
              </a:xfrm>
            </p:spPr>
            <p:txBody>
              <a:bodyPr>
                <a:normAutofit fontScale="77500" lnSpcReduction="20000"/>
              </a:bodyPr>
              <a:lstStyle/>
              <a:p>
                <a:pPr>
                  <a:buFont typeface="Wingdings" panose="05000000000000000000" pitchFamily="2" charset="2"/>
                  <a:buChar char="q"/>
                </a:pPr>
                <a:r>
                  <a:rPr lang="en-US" dirty="0" smtClean="0">
                    <a:effectLst/>
                  </a:rPr>
                  <a:t>Consider one mole of an ideal gas that </a:t>
                </a:r>
                <a:r>
                  <a:rPr lang="en-US" dirty="0">
                    <a:effectLst/>
                  </a:rPr>
                  <a:t>is enclosed in  a  cylinder by light, </a:t>
                </a:r>
                <a:r>
                  <a:rPr lang="en-US" dirty="0" smtClean="0">
                    <a:effectLst/>
                  </a:rPr>
                  <a:t>frictionless</a:t>
                </a:r>
                <a:r>
                  <a:rPr lang="en-IN" dirty="0">
                    <a:effectLst/>
                  </a:rPr>
                  <a:t> </a:t>
                </a:r>
                <a:r>
                  <a:rPr lang="en-US" dirty="0" smtClean="0">
                    <a:effectLst/>
                  </a:rPr>
                  <a:t>airtight piston with pressure P, volume V and temperature T.</a:t>
                </a:r>
              </a:p>
              <a:p>
                <a:pPr>
                  <a:buFont typeface="Wingdings" panose="05000000000000000000" pitchFamily="2" charset="2"/>
                  <a:buChar char="q"/>
                </a:pPr>
                <a:r>
                  <a:rPr lang="en-US" dirty="0">
                    <a:effectLst/>
                  </a:rPr>
                  <a:t>If the gas is heated so that its temperature rises by </a:t>
                </a:r>
                <a:r>
                  <a:rPr lang="en-US" i="1" dirty="0" err="1">
                    <a:effectLst/>
                  </a:rPr>
                  <a:t>dT</a:t>
                </a:r>
                <a:r>
                  <a:rPr lang="en-US" dirty="0">
                    <a:effectLst/>
                  </a:rPr>
                  <a:t>, but the volume remains constant, then the amount of heat supplied to the </a:t>
                </a:r>
                <a:r>
                  <a:rPr lang="en-US" dirty="0" smtClean="0">
                    <a:effectLst/>
                  </a:rPr>
                  <a:t>gas</a:t>
                </a:r>
                <a14:m>
                  <m:oMath xmlns:m="http://schemas.openxmlformats.org/officeDocument/2006/math">
                    <m:sSub>
                      <m:sSubPr>
                        <m:ctrlPr>
                          <a:rPr lang="en-US" i="1" smtClean="0">
                            <a:effectLst/>
                            <a:latin typeface="Cambria Math" panose="02040503050406030204" pitchFamily="18" charset="0"/>
                          </a:rPr>
                        </m:ctrlPr>
                      </m:sSubPr>
                      <m:e>
                        <m:r>
                          <m:rPr>
                            <m:nor/>
                          </m:rPr>
                          <a:rPr lang="en-IN" b="0" i="1" smtClean="0">
                            <a:effectLst/>
                            <a:latin typeface="Cambria Math" panose="02040503050406030204" pitchFamily="18" charset="0"/>
                          </a:rPr>
                          <m:t> </m:t>
                        </m:r>
                        <m:r>
                          <m:rPr>
                            <m:nor/>
                          </m:rPr>
                          <a:rPr lang="en-US" i="1" dirty="0">
                            <a:effectLst/>
                          </a:rPr>
                          <m:t>dQ</m:t>
                        </m:r>
                      </m:e>
                      <m:sub>
                        <m:r>
                          <a:rPr lang="en-IN" b="0" i="1" smtClean="0">
                            <a:effectLst/>
                            <a:latin typeface="Cambria Math" panose="02040503050406030204" pitchFamily="18" charset="0"/>
                          </a:rPr>
                          <m:t>1</m:t>
                        </m:r>
                      </m:sub>
                    </m:sSub>
                  </m:oMath>
                </a14:m>
                <a:r>
                  <a:rPr lang="en-US" dirty="0" smtClean="0">
                    <a:effectLst/>
                  </a:rPr>
                  <a:t>, </a:t>
                </a:r>
                <a:r>
                  <a:rPr lang="en-US" dirty="0">
                    <a:effectLst/>
                  </a:rPr>
                  <a:t>is used to increase the internal </a:t>
                </a:r>
                <a:r>
                  <a:rPr lang="en-US" dirty="0" smtClean="0">
                    <a:effectLst/>
                  </a:rPr>
                  <a:t>energy of </a:t>
                </a:r>
                <a:r>
                  <a:rPr lang="en-US" dirty="0">
                    <a:effectLst/>
                  </a:rPr>
                  <a:t>the gas (</a:t>
                </a:r>
                <a:r>
                  <a:rPr lang="en-US" i="1" dirty="0" err="1">
                    <a:effectLst/>
                  </a:rPr>
                  <a:t>dE</a:t>
                </a:r>
                <a:r>
                  <a:rPr lang="en-US" dirty="0" smtClean="0">
                    <a:effectLst/>
                  </a:rPr>
                  <a:t>)</a:t>
                </a:r>
              </a:p>
              <a:p>
                <a:pPr>
                  <a:buFont typeface="Wingdings" panose="05000000000000000000" pitchFamily="2" charset="2"/>
                  <a:buChar char="q"/>
                </a:pPr>
                <a:r>
                  <a:rPr lang="en-US" dirty="0">
                    <a:effectLst/>
                  </a:rPr>
                  <a:t>Since, volume of the gas is constant, no work is done in moving the </a:t>
                </a:r>
                <a:r>
                  <a:rPr lang="en-US" dirty="0" smtClean="0">
                    <a:effectLst/>
                  </a:rPr>
                  <a:t>piston.</a:t>
                </a:r>
              </a:p>
              <a:p>
                <a:pPr>
                  <a:buFont typeface="Wingdings" panose="05000000000000000000" pitchFamily="2" charset="2"/>
                  <a:buChar char="q"/>
                </a:pPr>
                <a:r>
                  <a:rPr lang="en-US" dirty="0">
                    <a:effectLst/>
                  </a:rPr>
                  <a:t>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US" dirty="0" smtClean="0">
                    <a:effectLst/>
                  </a:rPr>
                  <a:t> </a:t>
                </a:r>
                <a14:m>
                  <m:oMath xmlns:m="http://schemas.openxmlformats.org/officeDocument/2006/math">
                    <m:sSub>
                      <m:sSubPr>
                        <m:ctrlPr>
                          <a:rPr lang="en-US" i="1">
                            <a:effectLst/>
                            <a:latin typeface="Cambria Math" panose="02040503050406030204" pitchFamily="18" charset="0"/>
                          </a:rPr>
                        </m:ctrlPr>
                      </m:sSubPr>
                      <m:e>
                        <m:r>
                          <m:rPr>
                            <m:nor/>
                          </m:rPr>
                          <a:rPr lang="en-IN" i="1">
                            <a:effectLst/>
                            <a:latin typeface="Cambria Math" panose="02040503050406030204" pitchFamily="18" charset="0"/>
                          </a:rPr>
                          <m:t> </m:t>
                        </m:r>
                        <m:r>
                          <m:rPr>
                            <m:nor/>
                          </m:rPr>
                          <a:rPr lang="en-US" i="1" dirty="0">
                            <a:effectLst/>
                          </a:rPr>
                          <m:t>dQ</m:t>
                        </m:r>
                      </m:e>
                      <m:sub>
                        <m:r>
                          <a:rPr lang="en-IN" i="1">
                            <a:effectLst/>
                            <a:latin typeface="Cambria Math" panose="02040503050406030204" pitchFamily="18" charset="0"/>
                          </a:rPr>
                          <m:t>1</m:t>
                        </m:r>
                      </m:sub>
                    </m:sSub>
                  </m:oMath>
                </a14:m>
                <a:r>
                  <a:rPr lang="en-US" dirty="0" smtClean="0">
                    <a:effectLst/>
                  </a:rPr>
                  <a:t>= </a:t>
                </a:r>
                <a:r>
                  <a:rPr lang="en-US" i="1" dirty="0" err="1" smtClean="0">
                    <a:effectLst/>
                  </a:rPr>
                  <a:t>dE</a:t>
                </a:r>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smtClean="0">
                    <a:effectLst/>
                  </a:rPr>
                  <a:t> </a:t>
                </a:r>
                <a:r>
                  <a:rPr lang="en-US" i="1" dirty="0" smtClean="0">
                    <a:effectLst/>
                  </a:rPr>
                  <a:t>dT</a:t>
                </a:r>
              </a:p>
              <a:p>
                <a:pPr>
                  <a:buFont typeface="Wingdings" panose="05000000000000000000" pitchFamily="2" charset="2"/>
                  <a:buChar char="q"/>
                </a:pPr>
                <a:r>
                  <a:rPr lang="en-US" dirty="0">
                    <a:effectLst/>
                  </a:rPr>
                  <a:t>if the gas is heated to the same temperature, at constant pressure, volume of the gas increases by an amount say </a:t>
                </a:r>
                <a:r>
                  <a:rPr lang="en-US" i="1" dirty="0" err="1" smtClean="0">
                    <a:effectLst/>
                  </a:rPr>
                  <a:t>dV</a:t>
                </a:r>
                <a:r>
                  <a:rPr lang="en-US" i="1" dirty="0" smtClean="0">
                    <a:effectLst/>
                  </a:rPr>
                  <a:t>.</a:t>
                </a:r>
              </a:p>
              <a:p>
                <a:pPr>
                  <a:buFont typeface="Wingdings" panose="05000000000000000000" pitchFamily="2" charset="2"/>
                  <a:buChar char="q"/>
                </a:pPr>
                <a:r>
                  <a:rPr lang="en-US" dirty="0">
                    <a:effectLst/>
                  </a:rPr>
                  <a:t>The  amount of heat supplied to the gas  is used to increase the internal energy of the gas as well as to move the piston backwards to allow expansion of gas</a:t>
                </a:r>
                <a:endParaRPr lang="en-US" dirty="0" smtClean="0">
                  <a:effectLst/>
                </a:endParaRPr>
              </a:p>
              <a:p>
                <a:pPr>
                  <a:buFont typeface="Wingdings" panose="05000000000000000000" pitchFamily="2" charset="2"/>
                  <a:buChar char="q"/>
                </a:pPr>
                <a:endParaRPr lang="en-IN" dirty="0"/>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xfrm>
                <a:off x="391886" y="1480456"/>
                <a:ext cx="5627913" cy="5259978"/>
              </a:xfrm>
              <a:blipFill>
                <a:blip r:embed="rId2"/>
                <a:stretch>
                  <a:fillRect l="-433" t="-348" r="-6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173402" y="1297578"/>
                <a:ext cx="5905387" cy="5364480"/>
              </a:xfrm>
            </p:spPr>
            <p:txBody>
              <a:bodyPr>
                <a:normAutofit fontScale="77500" lnSpcReduction="20000"/>
              </a:bodyPr>
              <a:lstStyle/>
              <a:p>
                <a:pPr>
                  <a:buFont typeface="Wingdings" panose="05000000000000000000" pitchFamily="2" charset="2"/>
                  <a:buChar char="q"/>
                </a:pPr>
                <a:r>
                  <a:rPr lang="en-IN" dirty="0" smtClean="0"/>
                  <a:t>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US" dirty="0">
                    <a:effectLst/>
                  </a:rPr>
                  <a:t> </a:t>
                </a:r>
                <a14:m>
                  <m:oMath xmlns:m="http://schemas.openxmlformats.org/officeDocument/2006/math">
                    <m:sSub>
                      <m:sSubPr>
                        <m:ctrlPr>
                          <a:rPr lang="en-US" i="1">
                            <a:effectLst/>
                            <a:latin typeface="Cambria Math" panose="02040503050406030204" pitchFamily="18" charset="0"/>
                          </a:rPr>
                        </m:ctrlPr>
                      </m:sSubPr>
                      <m:e>
                        <m:r>
                          <m:rPr>
                            <m:nor/>
                          </m:rPr>
                          <a:rPr lang="en-IN" i="1">
                            <a:effectLst/>
                            <a:latin typeface="Cambria Math" panose="02040503050406030204" pitchFamily="18" charset="0"/>
                          </a:rPr>
                          <m:t> </m:t>
                        </m:r>
                        <m:r>
                          <m:rPr>
                            <m:nor/>
                          </m:rPr>
                          <a:rPr lang="en-US" i="1" dirty="0">
                            <a:effectLst/>
                          </a:rPr>
                          <m:t>dQ</m:t>
                        </m:r>
                      </m:e>
                      <m:sub>
                        <m:r>
                          <a:rPr lang="en-IN" b="0" i="1" dirty="0" smtClean="0">
                            <a:effectLst/>
                            <a:latin typeface="Cambria Math" panose="02040503050406030204" pitchFamily="18" charset="0"/>
                          </a:rPr>
                          <m:t>2</m:t>
                        </m:r>
                      </m:sub>
                    </m:sSub>
                  </m:oMath>
                </a14:m>
                <a:r>
                  <a:rPr lang="en-US" dirty="0">
                    <a:effectLst/>
                  </a:rPr>
                  <a:t>= </a:t>
                </a:r>
                <a:r>
                  <a:rPr lang="en-US" i="1" dirty="0" err="1" smtClean="0">
                    <a:effectLst/>
                  </a:rPr>
                  <a:t>dE</a:t>
                </a:r>
                <a:r>
                  <a:rPr lang="en-US" i="1" dirty="0" smtClean="0">
                    <a:effectLst/>
                  </a:rPr>
                  <a:t> + </a:t>
                </a:r>
                <a:r>
                  <a:rPr lang="en-US" i="1" dirty="0" err="1" smtClean="0">
                    <a:effectLst/>
                  </a:rPr>
                  <a:t>dW</a:t>
                </a:r>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b="0" i="1" smtClean="0">
                            <a:effectLst/>
                            <a:latin typeface="Cambria Math" panose="02040503050406030204" pitchFamily="18" charset="0"/>
                          </a:rPr>
                          <m:t>𝑝</m:t>
                        </m:r>
                      </m:sub>
                    </m:sSub>
                  </m:oMath>
                </a14:m>
                <a:r>
                  <a:rPr lang="en-US" dirty="0">
                    <a:effectLst/>
                  </a:rPr>
                  <a:t> </a:t>
                </a:r>
                <a:r>
                  <a:rPr lang="en-US" i="1" dirty="0" err="1" smtClean="0">
                    <a:effectLst/>
                  </a:rPr>
                  <a:t>dT</a:t>
                </a:r>
                <a:r>
                  <a:rPr lang="en-IN" i="1" dirty="0">
                    <a:effectLst/>
                  </a:rPr>
                  <a:t> </a:t>
                </a:r>
                <a:endParaRPr lang="en-IN" i="1" dirty="0" smtClean="0">
                  <a:effectLst/>
                </a:endParaRPr>
              </a:p>
              <a:p>
                <a:pPr marL="0" indent="0">
                  <a:buNone/>
                </a:pPr>
                <a:r>
                  <a:rPr lang="en-IN" i="1" dirty="0">
                    <a:effectLst/>
                  </a:rPr>
                  <a:t> </a:t>
                </a:r>
                <a:r>
                  <a:rPr lang="en-IN" i="1" dirty="0" smtClean="0">
                    <a:effectLst/>
                  </a:rPr>
                  <a:t>      but </a:t>
                </a:r>
                <a:r>
                  <a:rPr lang="en-US" i="1" dirty="0">
                    <a:effectLst/>
                  </a:rPr>
                  <a:t>dE=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a:effectLst/>
                  </a:rPr>
                  <a:t> </a:t>
                </a:r>
                <a:r>
                  <a:rPr lang="en-US" i="1" dirty="0" smtClean="0">
                    <a:effectLst/>
                  </a:rPr>
                  <a:t>dT</a:t>
                </a:r>
              </a:p>
              <a:p>
                <a:pPr marL="0" indent="0">
                  <a:buNone/>
                </a:pPr>
                <a:r>
                  <a:rPr lang="en-US" i="1" dirty="0" smtClean="0">
                    <a:effectLst/>
                  </a:rPr>
                  <a:t>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a:effectLst/>
                  </a:rPr>
                  <a:t> </a:t>
                </a:r>
                <a:r>
                  <a:rPr lang="en-US" i="1" dirty="0" smtClean="0">
                    <a:effectLst/>
                  </a:rPr>
                  <a:t>dT+ </a:t>
                </a:r>
                <a:r>
                  <a:rPr lang="en-US" i="1" dirty="0" err="1">
                    <a:effectLst/>
                  </a:rPr>
                  <a:t>dW</a:t>
                </a:r>
                <a:r>
                  <a:rPr lang="en-US" i="1"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dirty="0">
                    <a:effectLst/>
                  </a:rPr>
                  <a:t> </a:t>
                </a:r>
                <a:r>
                  <a:rPr lang="en-US" i="1" dirty="0" smtClean="0">
                    <a:effectLst/>
                  </a:rPr>
                  <a:t>dT</a:t>
                </a:r>
              </a:p>
              <a:p>
                <a:pPr marL="0" indent="0">
                  <a:buNone/>
                </a:pPr>
                <a:r>
                  <a:rPr lang="en-US" i="1" dirty="0">
                    <a:effectLst/>
                  </a:rPr>
                  <a:t> </a:t>
                </a:r>
                <a:r>
                  <a:rPr lang="en-US" i="1" dirty="0" smtClean="0">
                    <a:effectLst/>
                  </a:rPr>
                  <a:t>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US" i="1" dirty="0" smtClean="0">
                    <a:effectLst/>
                  </a:rPr>
                  <a:t> dW</a:t>
                </a:r>
                <a:r>
                  <a:rPr lang="en-US" i="1"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dirty="0">
                    <a:effectLst/>
                  </a:rPr>
                  <a:t> </a:t>
                </a:r>
                <a:r>
                  <a:rPr lang="en-US" i="1" dirty="0" err="1" smtClean="0">
                    <a:effectLst/>
                  </a:rPr>
                  <a:t>dT</a:t>
                </a:r>
                <a:r>
                  <a:rPr lang="en-US" i="1" dirty="0" smtClean="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a:effectLst/>
                  </a:rPr>
                  <a:t> </a:t>
                </a:r>
                <a:r>
                  <a:rPr lang="en-US" i="1" dirty="0" smtClean="0">
                    <a:effectLst/>
                  </a:rPr>
                  <a:t>dT</a:t>
                </a:r>
              </a:p>
              <a:p>
                <a:pPr marL="0" indent="0">
                  <a:buNone/>
                </a:pPr>
                <a:r>
                  <a:rPr lang="en-US" i="1" dirty="0">
                    <a:effectLst/>
                  </a:rPr>
                  <a:t>	</a:t>
                </a:r>
                <a:r>
                  <a:rPr lang="en-US" dirty="0">
                    <a:effectLst/>
                    <a:ea typeface="Cambria Math" panose="020405030504060302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m:t>
                    </m:r>
                  </m:oMath>
                </a14:m>
                <a:r>
                  <a:rPr lang="en-IN" dirty="0" smtClean="0"/>
                  <a:t> P </a:t>
                </a:r>
                <a:r>
                  <a:rPr lang="en-IN" dirty="0" err="1" smtClean="0"/>
                  <a:t>dV</a:t>
                </a:r>
                <a:r>
                  <a:rPr lang="en-IN" dirty="0" smtClean="0"/>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smtClean="0">
                    <a:effectLst/>
                  </a:rPr>
                  <a:t> </a:t>
                </a:r>
                <a:r>
                  <a:rPr lang="en-US" i="1"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a:effectLst/>
                  </a:rPr>
                  <a:t> </a:t>
                </a:r>
                <a:r>
                  <a:rPr lang="en-US" dirty="0" smtClean="0">
                    <a:effectLst/>
                  </a:rPr>
                  <a:t>) </a:t>
                </a:r>
                <a:r>
                  <a:rPr lang="en-US" dirty="0" err="1" smtClean="0">
                    <a:effectLst/>
                  </a:rPr>
                  <a:t>dT</a:t>
                </a:r>
                <a:endParaRPr lang="en-US" dirty="0" smtClean="0">
                  <a:effectLst/>
                </a:endParaRPr>
              </a:p>
              <a:p>
                <a:pPr>
                  <a:buFont typeface="Wingdings" panose="05000000000000000000" pitchFamily="2" charset="2"/>
                  <a:buChar char="q"/>
                </a:pPr>
                <a:r>
                  <a:rPr lang="en-US" dirty="0">
                    <a:effectLst/>
                  </a:rPr>
                  <a:t> </a:t>
                </a:r>
                <a:r>
                  <a:rPr lang="en-US" dirty="0" smtClean="0">
                    <a:effectLst/>
                  </a:rPr>
                  <a:t> </a:t>
                </a:r>
                <a:r>
                  <a:rPr lang="en-US" dirty="0">
                    <a:effectLst/>
                  </a:rPr>
                  <a:t>For one mole of </a:t>
                </a:r>
                <a:r>
                  <a:rPr lang="en-US" dirty="0" smtClean="0">
                    <a:effectLst/>
                  </a:rPr>
                  <a:t>gas,</a:t>
                </a:r>
                <a:r>
                  <a:rPr lang="en-IN" dirty="0">
                    <a:effectLst/>
                  </a:rPr>
                  <a:t> </a:t>
                </a:r>
                <a:r>
                  <a:rPr lang="en-US" i="1" dirty="0" smtClean="0">
                    <a:effectLst/>
                  </a:rPr>
                  <a:t>PV </a:t>
                </a:r>
                <a:r>
                  <a:rPr lang="en-US" dirty="0">
                    <a:effectLst/>
                  </a:rPr>
                  <a:t>= </a:t>
                </a:r>
                <a:r>
                  <a:rPr lang="en-US" i="1" dirty="0" smtClean="0">
                    <a:effectLst/>
                  </a:rPr>
                  <a:t>RT   =&gt; p </a:t>
                </a:r>
                <a:r>
                  <a:rPr lang="en-US" i="1" dirty="0" err="1" smtClean="0">
                    <a:effectLst/>
                  </a:rPr>
                  <a:t>dV</a:t>
                </a:r>
                <a:r>
                  <a:rPr lang="en-US" i="1" dirty="0" smtClean="0">
                    <a:effectLst/>
                  </a:rPr>
                  <a:t> = R </a:t>
                </a:r>
                <a:r>
                  <a:rPr lang="en-US" i="1" dirty="0" err="1" smtClean="0">
                    <a:effectLst/>
                  </a:rPr>
                  <a:t>dT</a:t>
                </a:r>
                <a:endParaRPr lang="en-US" i="1" dirty="0" smtClean="0">
                  <a:effectLst/>
                </a:endParaRPr>
              </a:p>
              <a:p>
                <a:pPr marL="0" indent="0">
                  <a:buNone/>
                </a:pPr>
                <a:r>
                  <a:rPr lang="en-US" i="1" dirty="0" smtClean="0">
                    <a:effectLst/>
                  </a:rPr>
                  <a:t>	 </a:t>
                </a:r>
                <a14:m>
                  <m:oMath xmlns:m="http://schemas.openxmlformats.org/officeDocument/2006/math">
                    <m:r>
                      <a:rPr lang="en-US" i="1">
                        <a:effectLst/>
                        <a:latin typeface="Cambria Math" panose="02040503050406030204" pitchFamily="18" charset="0"/>
                        <a:ea typeface="Cambria Math" panose="02040503050406030204" pitchFamily="18" charset="0"/>
                      </a:rPr>
                      <m:t>∴ </m:t>
                    </m:r>
                  </m:oMath>
                </a14:m>
                <a:r>
                  <a:rPr lang="en-US" i="1" dirty="0">
                    <a:effectLst/>
                  </a:rPr>
                  <a:t>R </a:t>
                </a:r>
                <a:r>
                  <a:rPr lang="en-US" i="1" dirty="0" err="1">
                    <a:effectLst/>
                  </a:rPr>
                  <a:t>dT</a:t>
                </a:r>
                <a:r>
                  <a:rPr lang="en-US" i="1" dirty="0">
                    <a:effectLst/>
                  </a:rPr>
                  <a:t> </a:t>
                </a:r>
                <a:r>
                  <a:rPr lang="en-IN" dirty="0" smtClean="0"/>
                  <a:t>= </a:t>
                </a:r>
                <a:r>
                  <a:rPr lang="en-IN" dirty="0"/>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US" dirty="0">
                    <a:effectLst/>
                  </a:rPr>
                  <a:t> ) </a:t>
                </a:r>
                <a:r>
                  <a:rPr lang="en-US" dirty="0" err="1" smtClean="0">
                    <a:effectLst/>
                  </a:rPr>
                  <a:t>dT</a:t>
                </a:r>
                <a:endParaRPr lang="en-US" dirty="0" smtClean="0">
                  <a:effectLst/>
                </a:endParaRPr>
              </a:p>
              <a:p>
                <a:pPr marL="0" indent="0">
                  <a:buNone/>
                </a:pPr>
                <a:r>
                  <a:rPr lang="en-IN" dirty="0" smtClean="0">
                    <a:effectLst/>
                  </a:rPr>
                  <a:t>	</a:t>
                </a:r>
                <a:r>
                  <a:rPr lang="en-US" dirty="0">
                    <a:effectLst/>
                    <a:ea typeface="Cambria Math" panose="020405030504060302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smtClean="0">
                    <a:effectLst/>
                  </a:rPr>
                  <a:t> = R</a:t>
                </a:r>
              </a:p>
              <a:p>
                <a:pPr>
                  <a:buFont typeface="Wingdings" panose="05000000000000000000" pitchFamily="2" charset="2"/>
                  <a:buChar char="q"/>
                </a:pPr>
                <a:r>
                  <a:rPr lang="en-US" dirty="0" smtClean="0">
                    <a:effectLst/>
                  </a:rPr>
                  <a:t>This is known</a:t>
                </a:r>
                <a:r>
                  <a:rPr lang="en-US" dirty="0">
                    <a:effectLst/>
                  </a:rPr>
                  <a:t> </a:t>
                </a:r>
                <a:r>
                  <a:rPr lang="en-US" dirty="0" smtClean="0">
                    <a:effectLst/>
                  </a:rPr>
                  <a:t> as Mayer’s</a:t>
                </a:r>
                <a:r>
                  <a:rPr lang="en-US" dirty="0">
                    <a:effectLst/>
                  </a:rPr>
                  <a:t> </a:t>
                </a:r>
                <a:r>
                  <a:rPr lang="en-US" dirty="0" smtClean="0">
                    <a:effectLst/>
                  </a:rPr>
                  <a:t>relation</a:t>
                </a:r>
                <a:r>
                  <a:rPr lang="en-IN" dirty="0" smtClean="0">
                    <a:effectLst/>
                  </a:rPr>
                  <a:t> </a:t>
                </a:r>
                <a:r>
                  <a:rPr lang="en-US" dirty="0" smtClean="0">
                    <a:effectLst/>
                  </a:rPr>
                  <a:t>between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a:t>
                </a:r>
                <a:r>
                  <a:rPr lang="en-US" i="1" dirty="0" smtClean="0">
                    <a:effectLst/>
                  </a:rPr>
                  <a:t>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endParaRPr lang="en-IN" dirty="0" smtClean="0">
                  <a:effectLst/>
                </a:endParaRPr>
              </a:p>
              <a:p>
                <a:pPr>
                  <a:buFont typeface="Wingdings" panose="05000000000000000000" pitchFamily="2" charset="2"/>
                  <a:buChar char="q"/>
                </a:pPr>
                <a:r>
                  <a:rPr lang="en-IN" dirty="0" smtClean="0">
                    <a:effectLst/>
                  </a:rPr>
                  <a:t>When heat supplied measured in calories,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effectLst/>
                  </a:rPr>
                  <a:t> = </a:t>
                </a:r>
                <a:r>
                  <a:rPr lang="en-IN" dirty="0" smtClean="0">
                    <a:effectLst/>
                  </a:rPr>
                  <a:t>R/J (where J is mechanical equivalent heat.)</a:t>
                </a:r>
              </a:p>
              <a:p>
                <a:pPr>
                  <a:buFont typeface="Wingdings" panose="05000000000000000000" pitchFamily="2" charset="2"/>
                  <a:buChar char="q"/>
                </a:pPr>
                <a:r>
                  <a:rPr lang="en-IN" dirty="0" smtClean="0">
                    <a:effectLst/>
                  </a:rPr>
                  <a:t>Mayer’s relation with </a:t>
                </a:r>
                <a:r>
                  <a:rPr lang="en-US" dirty="0">
                    <a:effectLst/>
                  </a:rPr>
                  <a:t>principal specific </a:t>
                </a:r>
                <a:r>
                  <a:rPr lang="en-US" dirty="0" smtClean="0">
                    <a:effectLst/>
                  </a:rPr>
                  <a:t>heat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IN" dirty="0" smtClean="0">
                    <a:effectLst/>
                  </a:rPr>
                  <a:t>=</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𝑀</m:t>
                        </m:r>
                      </m:e>
                      <m:sub>
                        <m:r>
                          <a:rPr lang="en-IN" b="0" i="1" smtClean="0">
                            <a:effectLst/>
                            <a:latin typeface="Cambria Math" panose="02040503050406030204" pitchFamily="18" charset="0"/>
                          </a:rPr>
                          <m:t>𝑜</m:t>
                        </m:r>
                      </m:sub>
                    </m:sSub>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𝑆</m:t>
                        </m:r>
                      </m:e>
                      <m:sub>
                        <m:r>
                          <a:rPr lang="en-IN" i="1">
                            <a:effectLst/>
                            <a:latin typeface="Cambria Math" panose="02040503050406030204" pitchFamily="18" charset="0"/>
                          </a:rPr>
                          <m:t>𝑝</m:t>
                        </m:r>
                      </m:sub>
                    </m:sSub>
                  </m:oMath>
                </a14:m>
                <a:r>
                  <a:rPr lang="en-IN" dirty="0" smtClean="0">
                    <a:effectLst/>
                  </a:rPr>
                  <a:t> 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b="0" i="1" smtClean="0">
                            <a:effectLst/>
                            <a:latin typeface="Cambria Math" panose="02040503050406030204" pitchFamily="18" charset="0"/>
                          </a:rPr>
                          <m:t>𝑣</m:t>
                        </m:r>
                      </m:sub>
                    </m:sSub>
                  </m:oMath>
                </a14:m>
                <a:r>
                  <a:rPr lang="en-IN" dirty="0">
                    <a:effectLst/>
                  </a:rPr>
                  <a:t>=</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𝑀</m:t>
                        </m:r>
                      </m:e>
                      <m:sub>
                        <m:r>
                          <a:rPr lang="en-IN" i="1">
                            <a:effectLst/>
                            <a:latin typeface="Cambria Math" panose="02040503050406030204" pitchFamily="18" charset="0"/>
                          </a:rPr>
                          <m:t>𝑜</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𝑆</m:t>
                        </m:r>
                      </m:e>
                      <m:sub>
                        <m:r>
                          <a:rPr lang="en-IN" b="0" i="1" smtClean="0">
                            <a:effectLst/>
                            <a:latin typeface="Cambria Math" panose="02040503050406030204" pitchFamily="18" charset="0"/>
                          </a:rPr>
                          <m:t>𝑣</m:t>
                        </m:r>
                      </m:sub>
                    </m:sSub>
                  </m:oMath>
                </a14:m>
                <a:endParaRPr lang="en-IN" dirty="0" smtClean="0">
                  <a:effectLst/>
                </a:endParaRPr>
              </a:p>
              <a:p>
                <a:pPr>
                  <a:buFont typeface="Wingdings" panose="05000000000000000000" pitchFamily="2" charset="2"/>
                  <a:buChar char="q"/>
                </a:pPr>
                <a:r>
                  <a:rPr lang="en-IN"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𝑀</m:t>
                        </m:r>
                      </m:e>
                      <m:sub>
                        <m:r>
                          <a:rPr lang="en-IN" i="1">
                            <a:effectLst/>
                            <a:latin typeface="Cambria Math" panose="02040503050406030204" pitchFamily="18" charset="0"/>
                          </a:rPr>
                          <m:t>𝑜</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𝑆</m:t>
                        </m:r>
                      </m:e>
                      <m:sub>
                        <m:r>
                          <a:rPr lang="en-IN" i="1">
                            <a:effectLst/>
                            <a:latin typeface="Cambria Math" panose="02040503050406030204" pitchFamily="18" charset="0"/>
                          </a:rPr>
                          <m:t>𝑝</m:t>
                        </m:r>
                      </m:sub>
                    </m:sSub>
                  </m:oMath>
                </a14:m>
                <a:r>
                  <a:rPr lang="en-IN"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𝑀</m:t>
                        </m:r>
                      </m:e>
                      <m:sub>
                        <m:r>
                          <a:rPr lang="en-IN" i="1">
                            <a:effectLst/>
                            <a:latin typeface="Cambria Math" panose="02040503050406030204" pitchFamily="18" charset="0"/>
                          </a:rPr>
                          <m:t>𝑜</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𝑆</m:t>
                        </m:r>
                      </m:e>
                      <m:sub>
                        <m:r>
                          <a:rPr lang="en-IN" i="1">
                            <a:effectLst/>
                            <a:latin typeface="Cambria Math" panose="02040503050406030204" pitchFamily="18" charset="0"/>
                          </a:rPr>
                          <m:t>𝑣</m:t>
                        </m:r>
                      </m:sub>
                    </m:sSub>
                  </m:oMath>
                </a14:m>
                <a:r>
                  <a:rPr lang="en-IN" dirty="0" smtClean="0">
                    <a:effectLst/>
                  </a:rPr>
                  <a:t>= R/J   =&gt;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𝑆</m:t>
                        </m:r>
                      </m:e>
                      <m:sub>
                        <m:r>
                          <a:rPr lang="en-IN" i="1">
                            <a:effectLst/>
                            <a:latin typeface="Cambria Math" panose="02040503050406030204" pitchFamily="18" charset="0"/>
                          </a:rPr>
                          <m:t>𝑝</m:t>
                        </m:r>
                      </m:sub>
                    </m:sSub>
                  </m:oMath>
                </a14:m>
                <a:r>
                  <a:rPr lang="en-IN"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𝑆</m:t>
                        </m:r>
                      </m:e>
                      <m:sub>
                        <m:r>
                          <a:rPr lang="en-IN" i="1">
                            <a:effectLst/>
                            <a:latin typeface="Cambria Math" panose="02040503050406030204" pitchFamily="18" charset="0"/>
                          </a:rPr>
                          <m:t>𝑣</m:t>
                        </m:r>
                      </m:sub>
                    </m:sSub>
                  </m:oMath>
                </a14:m>
                <a:r>
                  <a:rPr lang="en-IN" dirty="0" smtClean="0">
                    <a:effectLst/>
                  </a:rPr>
                  <a:t>= </a:t>
                </a:r>
                <a14:m>
                  <m:oMath xmlns:m="http://schemas.openxmlformats.org/officeDocument/2006/math">
                    <m:f>
                      <m:fPr>
                        <m:ctrlPr>
                          <a:rPr lang="en-IN" i="1" smtClean="0">
                            <a:effectLst/>
                            <a:latin typeface="Cambria Math" panose="02040503050406030204" pitchFamily="18" charset="0"/>
                          </a:rPr>
                        </m:ctrlPr>
                      </m:fPr>
                      <m:num>
                        <m:r>
                          <a:rPr lang="en-IN" b="0" i="1" smtClean="0">
                            <a:effectLst/>
                            <a:latin typeface="Cambria Math" panose="02040503050406030204" pitchFamily="18" charset="0"/>
                          </a:rPr>
                          <m:t>𝑅</m:t>
                        </m:r>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𝑀</m:t>
                            </m:r>
                          </m:e>
                          <m:sub>
                            <m:r>
                              <a:rPr lang="en-IN" i="1">
                                <a:effectLst/>
                                <a:latin typeface="Cambria Math" panose="02040503050406030204" pitchFamily="18" charset="0"/>
                              </a:rPr>
                              <m:t>𝑜</m:t>
                            </m:r>
                          </m:sub>
                        </m:sSub>
                        <m:r>
                          <a:rPr lang="en-IN" b="0" i="1" smtClean="0">
                            <a:effectLst/>
                            <a:latin typeface="Cambria Math" panose="02040503050406030204" pitchFamily="18" charset="0"/>
                          </a:rPr>
                          <m:t>𝐽</m:t>
                        </m:r>
                      </m:den>
                    </m:f>
                  </m:oMath>
                </a14:m>
                <a:endParaRPr lang="en-IN" dirty="0">
                  <a:effectLst/>
                </a:endParaRP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173402" y="1297578"/>
                <a:ext cx="5905387" cy="5364480"/>
              </a:xfrm>
              <a:blipFill>
                <a:blip r:embed="rId3"/>
                <a:stretch>
                  <a:fillRect l="-620" t="-341"/>
                </a:stretch>
              </a:blipFill>
            </p:spPr>
            <p:txBody>
              <a:bodyPr/>
              <a:lstStyle/>
              <a:p>
                <a:r>
                  <a:rPr lang="en-IN">
                    <a:noFill/>
                  </a:rPr>
                  <a:t> </a:t>
                </a:r>
              </a:p>
            </p:txBody>
          </p:sp>
        </mc:Fallback>
      </mc:AlternateContent>
    </p:spTree>
    <p:extLst>
      <p:ext uri="{BB962C8B-B14F-4D97-AF65-F5344CB8AC3E}">
        <p14:creationId xmlns:p14="http://schemas.microsoft.com/office/powerpoint/2010/main" val="21017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 calcmode="lin" valueType="num">
                                      <p:cBhvr additive="base">
                                        <p:cTn id="5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 calcmode="lin" valueType="num">
                                      <p:cBhvr additive="base">
                                        <p:cTn id="6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 calcmode="lin" valueType="num">
                                      <p:cBhvr additive="base">
                                        <p:cTn id="6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5" end="5"/>
                                            </p:txEl>
                                          </p:spTgt>
                                        </p:tgtEl>
                                        <p:attrNameLst>
                                          <p:attrName>style.visibility</p:attrName>
                                        </p:attrNameLst>
                                      </p:cBhvr>
                                      <p:to>
                                        <p:strVal val="visible"/>
                                      </p:to>
                                    </p:set>
                                    <p:anim calcmode="lin" valueType="num">
                                      <p:cBhvr additive="base">
                                        <p:cTn id="7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txEl>
                                              <p:pRg st="6" end="6"/>
                                            </p:txEl>
                                          </p:spTgt>
                                        </p:tgtEl>
                                        <p:attrNameLst>
                                          <p:attrName>style.visibility</p:attrName>
                                        </p:attrNameLst>
                                      </p:cBhvr>
                                      <p:to>
                                        <p:strVal val="visible"/>
                                      </p:to>
                                    </p:set>
                                    <p:anim calcmode="lin" valueType="num">
                                      <p:cBhvr additive="base">
                                        <p:cTn id="7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txEl>
                                              <p:pRg st="7" end="7"/>
                                            </p:txEl>
                                          </p:spTgt>
                                        </p:tgtEl>
                                        <p:attrNameLst>
                                          <p:attrName>style.visibility</p:attrName>
                                        </p:attrNameLst>
                                      </p:cBhvr>
                                      <p:to>
                                        <p:strVal val="visible"/>
                                      </p:to>
                                    </p:set>
                                    <p:anim calcmode="lin" valueType="num">
                                      <p:cBhvr additive="base">
                                        <p:cTn id="8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
                                            <p:txEl>
                                              <p:pRg st="8" end="8"/>
                                            </p:txEl>
                                          </p:spTgt>
                                        </p:tgtEl>
                                        <p:attrNameLst>
                                          <p:attrName>style.visibility</p:attrName>
                                        </p:attrNameLst>
                                      </p:cBhvr>
                                      <p:to>
                                        <p:strVal val="visible"/>
                                      </p:to>
                                    </p:set>
                                    <p:anim calcmode="lin" valueType="num">
                                      <p:cBhvr additive="base">
                                        <p:cTn id="9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txEl>
                                              <p:pRg st="9" end="9"/>
                                            </p:txEl>
                                          </p:spTgt>
                                        </p:tgtEl>
                                        <p:attrNameLst>
                                          <p:attrName>style.visibility</p:attrName>
                                        </p:attrNameLst>
                                      </p:cBhvr>
                                      <p:to>
                                        <p:strVal val="visible"/>
                                      </p:to>
                                    </p:set>
                                    <p:anim calcmode="lin" valueType="num">
                                      <p:cBhvr additive="base">
                                        <p:cTn id="9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
                                            <p:txEl>
                                              <p:pRg st="10" end="10"/>
                                            </p:txEl>
                                          </p:spTgt>
                                        </p:tgtEl>
                                        <p:attrNameLst>
                                          <p:attrName>style.visibility</p:attrName>
                                        </p:attrNameLst>
                                      </p:cBhvr>
                                      <p:to>
                                        <p:strVal val="visible"/>
                                      </p:to>
                                    </p:set>
                                    <p:anim calcmode="lin" valueType="num">
                                      <p:cBhvr additive="base">
                                        <p:cTn id="10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6">
                                            <p:txEl>
                                              <p:pRg st="11" end="11"/>
                                            </p:txEl>
                                          </p:spTgt>
                                        </p:tgtEl>
                                        <p:attrNameLst>
                                          <p:attrName>style.visibility</p:attrName>
                                        </p:attrNameLst>
                                      </p:cBhvr>
                                      <p:to>
                                        <p:strVal val="visible"/>
                                      </p:to>
                                    </p:set>
                                    <p:anim calcmode="lin" valueType="num">
                                      <p:cBhvr additive="base">
                                        <p:cTn id="109"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65760" y="357052"/>
                <a:ext cx="11486605" cy="870858"/>
              </a:xfrm>
            </p:spPr>
            <p:txBody>
              <a:bodyPr>
                <a:normAutofit fontScale="90000"/>
              </a:bodyPr>
              <a:lstStyle/>
              <a:p>
                <a:r>
                  <a:rPr lang="en-US" dirty="0" smtClean="0">
                    <a:effectLst/>
                  </a:rPr>
                  <a:t>Ratio of specific heat </a:t>
                </a:r>
                <a14:m>
                  <m:oMath xmlns:m="http://schemas.openxmlformats.org/officeDocument/2006/math">
                    <m:r>
                      <a:rPr lang="en-IN" b="1" i="0" smtClean="0">
                        <a:effectLst/>
                        <a:latin typeface="Cambria Math" panose="02040503050406030204" pitchFamily="18" charset="0"/>
                        <a:ea typeface="Cambria Math" panose="02040503050406030204" pitchFamily="18" charset="0"/>
                      </a:rPr>
                      <m:t>(</m:t>
                    </m:r>
                    <m:r>
                      <a:rPr lang="en-US" i="1" smtClean="0">
                        <a:effectLst/>
                        <a:latin typeface="Cambria Math" panose="02040503050406030204" pitchFamily="18" charset="0"/>
                        <a:ea typeface="Cambria Math" panose="02040503050406030204" pitchFamily="18" charset="0"/>
                      </a:rPr>
                      <m:t>𝜸</m:t>
                    </m:r>
                    <m:r>
                      <a:rPr lang="en-IN" b="1" i="1" smtClean="0">
                        <a:effectLst/>
                        <a:latin typeface="Cambria Math" panose="02040503050406030204" pitchFamily="18" charset="0"/>
                        <a:ea typeface="Cambria Math" panose="02040503050406030204" pitchFamily="18" charset="0"/>
                      </a:rPr>
                      <m:t>)</m:t>
                    </m:r>
                  </m:oMath>
                </a14:m>
                <a:r>
                  <a:rPr lang="en-US" dirty="0" smtClean="0">
                    <a:effectLst/>
                  </a:rPr>
                  <a:t> of </a:t>
                </a:r>
                <a:r>
                  <a:rPr lang="en-US" dirty="0">
                    <a:effectLst/>
                  </a:rPr>
                  <a:t>Monatomic Gases</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5760" y="357052"/>
                <a:ext cx="11486605" cy="870858"/>
              </a:xfrm>
              <a:blipFill>
                <a:blip r:embed="rId2"/>
                <a:stretch>
                  <a:fillRect l="-902" r="-955" b="-21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375954"/>
                <a:ext cx="10353762" cy="5181600"/>
              </a:xfrm>
            </p:spPr>
            <p:txBody>
              <a:bodyPr/>
              <a:lstStyle/>
              <a:p>
                <a:pPr lvl="0">
                  <a:buFont typeface="Wingdings" panose="05000000000000000000" pitchFamily="2" charset="2"/>
                  <a:buChar char="q"/>
                </a:pPr>
                <a:r>
                  <a:rPr lang="en-US" dirty="0" smtClean="0">
                    <a:effectLst/>
                  </a:rPr>
                  <a:t>For a monatomic gas enclosed in a container, held at a constant temperature </a:t>
                </a:r>
                <a:r>
                  <a:rPr lang="en-US" i="1" dirty="0">
                    <a:effectLst/>
                  </a:rPr>
                  <a:t>T  </a:t>
                </a:r>
                <a:r>
                  <a:rPr lang="en-US" dirty="0">
                    <a:effectLst/>
                  </a:rPr>
                  <a:t>and containing </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𝑁</m:t>
                        </m:r>
                      </m:e>
                      <m:sub>
                        <m:r>
                          <a:rPr lang="en-IN" b="0" i="1" smtClean="0">
                            <a:effectLst/>
                            <a:latin typeface="Cambria Math" panose="02040503050406030204" pitchFamily="18" charset="0"/>
                          </a:rPr>
                          <m:t>𝐴</m:t>
                        </m:r>
                      </m:sub>
                    </m:sSub>
                  </m:oMath>
                </a14:m>
                <a:r>
                  <a:rPr lang="en-US" dirty="0" smtClean="0">
                    <a:effectLst/>
                  </a:rPr>
                  <a:t>  </a:t>
                </a:r>
                <a:r>
                  <a:rPr lang="en-US" dirty="0">
                    <a:effectLst/>
                  </a:rPr>
                  <a:t>atoms, </a:t>
                </a:r>
                <a:r>
                  <a:rPr lang="en-US" dirty="0" smtClean="0">
                    <a:effectLst/>
                  </a:rPr>
                  <a:t>each</a:t>
                </a:r>
                <a:r>
                  <a:rPr lang="en-IN" dirty="0">
                    <a:effectLst/>
                  </a:rPr>
                  <a:t> </a:t>
                </a:r>
                <a:r>
                  <a:rPr lang="en-US" dirty="0" smtClean="0">
                    <a:effectLst/>
                  </a:rPr>
                  <a:t>atom </a:t>
                </a:r>
                <a:r>
                  <a:rPr lang="en-US" dirty="0">
                    <a:effectLst/>
                  </a:rPr>
                  <a:t>has only 3 translational </a:t>
                </a:r>
                <a:r>
                  <a:rPr lang="en-US" dirty="0" err="1" smtClean="0">
                    <a:effectLst/>
                  </a:rPr>
                  <a:t>dof</a:t>
                </a:r>
                <a:r>
                  <a:rPr lang="en-US" dirty="0" smtClean="0">
                    <a:effectLst/>
                  </a:rPr>
                  <a:t>.</a:t>
                </a:r>
              </a:p>
              <a:p>
                <a:pPr>
                  <a:buFont typeface="Wingdings" panose="05000000000000000000" pitchFamily="2" charset="2"/>
                  <a:buChar char="q"/>
                </a:pPr>
                <a:r>
                  <a:rPr lang="en-IN" dirty="0" smtClean="0"/>
                  <a:t> </a:t>
                </a:r>
                <a:r>
                  <a:rPr lang="en-US" dirty="0" smtClean="0">
                    <a:effectLst/>
                  </a:rPr>
                  <a:t>Therefore,</a:t>
                </a:r>
                <a:r>
                  <a:rPr lang="en-IN" dirty="0">
                    <a:effectLst/>
                  </a:rPr>
                  <a:t> </a:t>
                </a:r>
                <a:r>
                  <a:rPr lang="en-US" dirty="0" smtClean="0">
                    <a:effectLst/>
                  </a:rPr>
                  <a:t>average </a:t>
                </a:r>
                <a:r>
                  <a:rPr lang="en-US" dirty="0">
                    <a:effectLst/>
                  </a:rPr>
                  <a:t>energy per atom </a:t>
                </a:r>
                <a:r>
                  <a:rPr lang="en-US" dirty="0" smtClean="0">
                    <a:effectLst/>
                  </a:rPr>
                  <a:t>is  E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and </a:t>
                </a:r>
                <a:r>
                  <a:rPr lang="en-US" dirty="0">
                    <a:effectLst/>
                  </a:rPr>
                  <a:t>internal energy per mole </a:t>
                </a:r>
                <a:r>
                  <a:rPr lang="en-US" dirty="0" smtClean="0">
                    <a:effectLst/>
                  </a:rPr>
                  <a:t>is 	E </a:t>
                </a:r>
                <a:r>
                  <a:rPr lang="en-US" dirty="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p>
              <a:p>
                <a:pPr>
                  <a:buFont typeface="Wingdings" panose="05000000000000000000" pitchFamily="2" charset="2"/>
                  <a:buChar char="q"/>
                </a:pPr>
                <a:r>
                  <a:rPr lang="en-US" i="1" dirty="0">
                    <a:effectLst/>
                  </a:rPr>
                  <a:t> </a:t>
                </a:r>
                <a:r>
                  <a:rPr lang="en-US" dirty="0" smtClean="0">
                    <a:effectLst/>
                  </a:rPr>
                  <a:t>Molar </a:t>
                </a:r>
                <a:r>
                  <a:rPr lang="en-US" dirty="0">
                    <a:effectLst/>
                  </a:rPr>
                  <a:t>specific heat at constant </a:t>
                </a:r>
                <a:r>
                  <a:rPr lang="en-US" dirty="0" smtClean="0">
                    <a:effectLst/>
                  </a:rPr>
                  <a:t>volume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smtClean="0"/>
                  <a:t>=</a:t>
                </a:r>
                <a14:m>
                  <m:oMath xmlns:m="http://schemas.openxmlformats.org/officeDocument/2006/math">
                    <m:f>
                      <m:fPr>
                        <m:ctrlPr>
                          <a:rPr lang="en-IN" i="1" dirty="0" smtClean="0">
                            <a:latin typeface="Cambria Math" panose="02040503050406030204" pitchFamily="18" charset="0"/>
                          </a:rPr>
                        </m:ctrlPr>
                      </m:fPr>
                      <m:num>
                        <m:r>
                          <a:rPr lang="en-IN" b="0" i="1" dirty="0" smtClean="0">
                            <a:latin typeface="Cambria Math" panose="02040503050406030204" pitchFamily="18" charset="0"/>
                          </a:rPr>
                          <m:t>𝑑𝐸</m:t>
                        </m:r>
                      </m:num>
                      <m:den>
                        <m:r>
                          <a:rPr lang="en-IN" b="0" i="1" dirty="0" smtClean="0">
                            <a:latin typeface="Cambria Math" panose="02040503050406030204" pitchFamily="18" charset="0"/>
                          </a:rPr>
                          <m:t>𝑑𝑇</m:t>
                        </m:r>
                      </m:den>
                    </m:f>
                  </m:oMath>
                </a14:m>
                <a:r>
                  <a:rPr lang="en-IN" dirty="0" smtClean="0"/>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IN" dirty="0" smtClean="0"/>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oMath>
                </a14:m>
                <a:r>
                  <a:rPr lang="en-IN" dirty="0" smtClean="0"/>
                  <a:t> R </a:t>
                </a:r>
              </a:p>
              <a:p>
                <a:pPr>
                  <a:buFont typeface="Wingdings" panose="05000000000000000000" pitchFamily="2" charset="2"/>
                  <a:buChar char="q"/>
                </a:pPr>
                <a:r>
                  <a:rPr lang="en-IN" dirty="0"/>
                  <a:t> </a:t>
                </a:r>
                <a:r>
                  <a:rPr lang="en-IN" dirty="0" smtClean="0"/>
                  <a:t>but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effectLst/>
                  </a:rPr>
                  <a:t> = </a:t>
                </a:r>
                <a:r>
                  <a:rPr lang="en-IN" dirty="0" smtClean="0">
                    <a:effectLst/>
                  </a:rPr>
                  <a:t>R    =&gt;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IN" dirty="0" smtClean="0"/>
                  <a:t>= R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smtClean="0"/>
                  <a:t>  </a:t>
                </a:r>
              </a:p>
              <a:p>
                <a:pPr marL="0" indent="0">
                  <a:buNone/>
                </a:pPr>
                <a:r>
                  <a:rPr lang="en-IN" dirty="0"/>
                  <a:t>	</a:t>
                </a:r>
                <a:r>
                  <a:rPr lang="en-IN" dirty="0" smtClean="0"/>
                  <a:t>		   = R+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oMath>
                </a14:m>
                <a:r>
                  <a:rPr lang="en-IN" dirty="0"/>
                  <a:t> </a:t>
                </a:r>
                <a:r>
                  <a:rPr lang="en-IN" dirty="0" smtClean="0"/>
                  <a:t>R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oMath>
                </a14:m>
                <a:r>
                  <a:rPr lang="en-IN" dirty="0"/>
                  <a:t> R </a:t>
                </a:r>
                <a:r>
                  <a:rPr lang="en-IN" dirty="0" smtClean="0"/>
                  <a:t> </a:t>
                </a:r>
              </a:p>
              <a:p>
                <a:pPr>
                  <a:buFont typeface="Wingdings" panose="05000000000000000000" pitchFamily="2" charset="2"/>
                  <a:buChar char="q"/>
                </a:pPr>
                <a:r>
                  <a:rPr lang="en-IN" dirty="0"/>
                  <a:t> </a:t>
                </a:r>
                <a14:m>
                  <m:oMath xmlns:m="http://schemas.openxmlformats.org/officeDocument/2006/math">
                    <m:r>
                      <a:rPr lang="en-US" i="1">
                        <a:effectLst/>
                        <a:latin typeface="Cambria Math" panose="02040503050406030204" pitchFamily="18" charset="0"/>
                        <a:ea typeface="Cambria Math" panose="02040503050406030204" pitchFamily="18" charset="0"/>
                      </a:rPr>
                      <m:t>𝜸</m:t>
                    </m:r>
                    <m:r>
                      <a:rPr lang="en-IN" b="0" i="1" smtClean="0">
                        <a:effectLst/>
                        <a:latin typeface="Cambria Math" panose="02040503050406030204" pitchFamily="18" charset="0"/>
                        <a:ea typeface="Cambria Math" panose="02040503050406030204" pitchFamily="18" charset="0"/>
                      </a:rPr>
                      <m:t> </m:t>
                    </m:r>
                  </m:oMath>
                </a14:m>
                <a:r>
                  <a:rPr lang="en-IN" dirty="0" smtClean="0"/>
                  <a:t>= </a:t>
                </a:r>
                <a14:m>
                  <m:oMath xmlns:m="http://schemas.openxmlformats.org/officeDocument/2006/math">
                    <m:f>
                      <m:fPr>
                        <m:ctrlPr>
                          <a:rPr lang="en-IN" i="1" dirty="0" smtClean="0">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den>
                    </m:f>
                  </m:oMath>
                </a14:m>
                <a:r>
                  <a:rPr lang="en-IN" dirty="0" smtClean="0"/>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5</m:t>
                        </m:r>
                      </m:num>
                      <m:den>
                        <m:r>
                          <a:rPr lang="en-IN" i="1">
                            <a:effectLst/>
                            <a:latin typeface="Cambria Math" panose="02040503050406030204" pitchFamily="18" charset="0"/>
                          </a:rPr>
                          <m:t>2</m:t>
                        </m:r>
                      </m:den>
                    </m:f>
                  </m:oMath>
                </a14:m>
                <a:r>
                  <a:rPr lang="en-IN" dirty="0"/>
                  <a:t> R </a:t>
                </a:r>
                <a:r>
                  <a:rPr lang="en-IN" dirty="0" smtClean="0"/>
                  <a:t>/</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oMath>
                </a14:m>
                <a:r>
                  <a:rPr lang="en-IN" dirty="0"/>
                  <a:t> R </a:t>
                </a:r>
                <a:r>
                  <a:rPr lang="en-IN" dirty="0" smtClean="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5</m:t>
                        </m:r>
                      </m:num>
                      <m:den>
                        <m:r>
                          <a:rPr lang="en-IN" b="0" i="1" smtClean="0">
                            <a:effectLst/>
                            <a:latin typeface="Cambria Math" panose="02040503050406030204" pitchFamily="18" charset="0"/>
                          </a:rPr>
                          <m:t>3</m:t>
                        </m:r>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375954"/>
                <a:ext cx="10353762" cy="5181600"/>
              </a:xfrm>
              <a:blipFill>
                <a:blip r:embed="rId3"/>
                <a:stretch>
                  <a:fillRect l="-648" t="-118"/>
                </a:stretch>
              </a:blipFill>
            </p:spPr>
            <p:txBody>
              <a:bodyPr/>
              <a:lstStyle/>
              <a:p>
                <a:r>
                  <a:rPr lang="en-IN">
                    <a:noFill/>
                  </a:rPr>
                  <a:t> </a:t>
                </a:r>
              </a:p>
            </p:txBody>
          </p:sp>
        </mc:Fallback>
      </mc:AlternateContent>
    </p:spTree>
    <p:extLst>
      <p:ext uri="{BB962C8B-B14F-4D97-AF65-F5344CB8AC3E}">
        <p14:creationId xmlns:p14="http://schemas.microsoft.com/office/powerpoint/2010/main" val="294439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 y="609600"/>
                <a:ext cx="12070080" cy="653143"/>
              </a:xfrm>
            </p:spPr>
            <p:txBody>
              <a:bodyPr>
                <a:normAutofit/>
              </a:bodyPr>
              <a:lstStyle/>
              <a:p>
                <a:r>
                  <a:rPr lang="en-US" dirty="0">
                    <a:effectLst/>
                  </a:rPr>
                  <a:t>Ratio of specific heat </a:t>
                </a:r>
                <a14:m>
                  <m:oMath xmlns:m="http://schemas.openxmlformats.org/officeDocument/2006/math">
                    <m:r>
                      <a:rPr lang="en-IN">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ea typeface="Cambria Math" panose="02040503050406030204" pitchFamily="18" charset="0"/>
                      </a:rPr>
                      <m:t>𝜸</m:t>
                    </m:r>
                    <m:r>
                      <a:rPr lang="en-IN" i="1">
                        <a:effectLst/>
                        <a:latin typeface="Cambria Math" panose="02040503050406030204" pitchFamily="18" charset="0"/>
                        <a:ea typeface="Cambria Math" panose="02040503050406030204" pitchFamily="18" charset="0"/>
                      </a:rPr>
                      <m:t>)</m:t>
                    </m:r>
                  </m:oMath>
                </a14:m>
                <a:r>
                  <a:rPr lang="en-US" dirty="0">
                    <a:effectLst/>
                  </a:rPr>
                  <a:t> of Diatomic Gases</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 y="609600"/>
                <a:ext cx="12070080" cy="653143"/>
              </a:xfrm>
              <a:blipFill>
                <a:blip r:embed="rId2"/>
                <a:stretch>
                  <a:fillRect l="-758" t="-14019" r="-758" b="-252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209006" y="1262743"/>
                <a:ext cx="5810793" cy="5312228"/>
              </a:xfrm>
            </p:spPr>
            <p:txBody>
              <a:bodyPr>
                <a:normAutofit lnSpcReduction="10000"/>
              </a:bodyPr>
              <a:lstStyle/>
              <a:p>
                <a:pPr>
                  <a:buFont typeface="Wingdings" panose="05000000000000000000" pitchFamily="2" charset="2"/>
                  <a:buChar char="q"/>
                </a:pPr>
                <a:r>
                  <a:rPr lang="en-IN" dirty="0" smtClean="0"/>
                  <a:t> If molecule treated as rigid, </a:t>
                </a:r>
                <a:r>
                  <a:rPr lang="en-US" dirty="0">
                    <a:effectLst/>
                  </a:rPr>
                  <a:t>each molecule will have 3 translational </a:t>
                </a:r>
                <a:r>
                  <a:rPr lang="en-US" dirty="0" smtClean="0">
                    <a:effectLst/>
                  </a:rPr>
                  <a:t>and</a:t>
                </a:r>
                <a:r>
                  <a:rPr lang="en-IN" dirty="0">
                    <a:effectLst/>
                  </a:rPr>
                  <a:t> </a:t>
                </a:r>
                <a:r>
                  <a:rPr lang="en-US" dirty="0" smtClean="0">
                    <a:effectLst/>
                  </a:rPr>
                  <a:t>2 </a:t>
                </a:r>
                <a:r>
                  <a:rPr lang="en-US" dirty="0">
                    <a:effectLst/>
                  </a:rPr>
                  <a:t>rotational </a:t>
                </a:r>
                <a:r>
                  <a:rPr lang="en-US" dirty="0" err="1" smtClean="0">
                    <a:effectLst/>
                  </a:rPr>
                  <a:t>dof</a:t>
                </a:r>
                <a:r>
                  <a:rPr lang="en-US" dirty="0" smtClean="0">
                    <a:effectLst/>
                  </a:rPr>
                  <a:t>.</a:t>
                </a:r>
              </a:p>
              <a:p>
                <a:pPr>
                  <a:buFont typeface="Wingdings" panose="05000000000000000000" pitchFamily="2" charset="2"/>
                  <a:buChar char="q"/>
                </a:pPr>
                <a:r>
                  <a:rPr lang="en-US" dirty="0">
                    <a:effectLst/>
                  </a:rPr>
                  <a:t> According to the law of equipartition of energy, the internal energy of one mole of gas </a:t>
                </a:r>
                <a:r>
                  <a:rPr lang="en-US" dirty="0" smtClean="0">
                    <a:effectLst/>
                  </a:rPr>
                  <a:t>is, E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2</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p>
              <a:p>
                <a:pPr>
                  <a:buFont typeface="Wingdings" panose="05000000000000000000" pitchFamily="2" charset="2"/>
                  <a:buChar char="q"/>
                </a:pPr>
                <a:r>
                  <a:rPr lang="en-US" i="1" dirty="0">
                    <a:effectLst/>
                  </a:rPr>
                  <a:t> </a:t>
                </a:r>
                <a:r>
                  <a:rPr lang="en-US" dirty="0">
                    <a:effectLst/>
                  </a:rPr>
                  <a:t>Molar specific heat at constant </a:t>
                </a:r>
                <a:r>
                  <a:rPr lang="en-US" dirty="0" smtClean="0">
                    <a:effectLst/>
                  </a:rPr>
                  <a:t>volume,  </a:t>
                </a:r>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𝑑𝐸</m:t>
                        </m:r>
                      </m:num>
                      <m:den>
                        <m:r>
                          <a:rPr lang="en-IN" i="1" dirty="0">
                            <a:latin typeface="Cambria Math" panose="02040503050406030204" pitchFamily="18" charset="0"/>
                          </a:rPr>
                          <m:t>𝑑𝑇</m:t>
                        </m:r>
                      </m:den>
                    </m:f>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oMath>
                </a14:m>
                <a:r>
                  <a:rPr lang="en-IN" dirty="0"/>
                  <a:t> R </a:t>
                </a:r>
                <a:endParaRPr lang="en-IN" dirty="0" smtClean="0"/>
              </a:p>
              <a:p>
                <a:pPr>
                  <a:buFont typeface="Wingdings" panose="05000000000000000000" pitchFamily="2" charset="2"/>
                  <a:buChar char="q"/>
                </a:pPr>
                <a:r>
                  <a:rPr lang="en-IN" dirty="0"/>
                  <a:t> </a:t>
                </a:r>
                <a:r>
                  <a:rPr lang="en-IN" dirty="0" smtClean="0"/>
                  <a:t>but,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effectLst/>
                  </a:rPr>
                  <a:t> = R    =&gt;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IN" dirty="0"/>
                  <a:t>= R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  </a:t>
                </a:r>
              </a:p>
              <a:p>
                <a:pPr marL="0" indent="0">
                  <a:buNone/>
                </a:pPr>
                <a:r>
                  <a:rPr lang="en-IN" dirty="0"/>
                  <a:t>			   = R+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oMath>
                </a14:m>
                <a:r>
                  <a:rPr lang="en-IN" dirty="0"/>
                  <a:t> R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oMath>
                </a14:m>
                <a:r>
                  <a:rPr lang="en-IN" dirty="0"/>
                  <a:t> R </a:t>
                </a:r>
                <a:endParaRPr lang="en-IN" dirty="0" smtClean="0"/>
              </a:p>
              <a:p>
                <a:pPr>
                  <a:buFont typeface="Wingdings" panose="05000000000000000000" pitchFamily="2" charset="2"/>
                  <a:buChar char="q"/>
                </a:pPr>
                <a:r>
                  <a:rPr lang="en-IN" dirty="0"/>
                  <a:t> </a:t>
                </a:r>
                <a14:m>
                  <m:oMath xmlns:m="http://schemas.openxmlformats.org/officeDocument/2006/math">
                    <m:r>
                      <a:rPr lang="en-US" i="1">
                        <a:effectLst/>
                        <a:latin typeface="Cambria Math" panose="02040503050406030204" pitchFamily="18" charset="0"/>
                        <a:ea typeface="Cambria Math" panose="02040503050406030204" pitchFamily="18" charset="0"/>
                      </a:rPr>
                      <m:t>𝜸</m:t>
                    </m:r>
                    <m:r>
                      <a:rPr lang="en-IN" i="1">
                        <a:effectLst/>
                        <a:latin typeface="Cambria Math" panose="02040503050406030204" pitchFamily="18" charset="0"/>
                        <a:ea typeface="Cambria Math" panose="02040503050406030204" pitchFamily="18" charset="0"/>
                      </a:rPr>
                      <m:t> </m:t>
                    </m:r>
                  </m:oMath>
                </a14:m>
                <a:r>
                  <a:rPr lang="en-IN" dirty="0"/>
                  <a:t>= </a:t>
                </a:r>
                <a14:m>
                  <m:oMath xmlns:m="http://schemas.openxmlformats.org/officeDocument/2006/math">
                    <m:f>
                      <m:fPr>
                        <m:ctrlPr>
                          <a:rPr lang="en-IN" i="1" dirty="0">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den>
                    </m:f>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oMath>
                </a14:m>
                <a:r>
                  <a:rPr lang="en-IN" dirty="0"/>
                  <a:t> R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5</m:t>
                        </m:r>
                      </m:num>
                      <m:den>
                        <m:r>
                          <a:rPr lang="en-IN" i="1">
                            <a:effectLst/>
                            <a:latin typeface="Cambria Math" panose="02040503050406030204" pitchFamily="18" charset="0"/>
                          </a:rPr>
                          <m:t>2</m:t>
                        </m:r>
                      </m:den>
                    </m:f>
                  </m:oMath>
                </a14:m>
                <a:r>
                  <a:rPr lang="en-IN" dirty="0"/>
                  <a:t> R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b="0" i="1" smtClean="0">
                            <a:effectLst/>
                            <a:latin typeface="Cambria Math" panose="02040503050406030204" pitchFamily="18" charset="0"/>
                          </a:rPr>
                          <m:t>5</m:t>
                        </m:r>
                      </m:den>
                    </m:f>
                  </m:oMath>
                </a14:m>
                <a:endParaRPr lang="en-IN" dirty="0" smtClean="0"/>
              </a:p>
              <a:p>
                <a:pPr>
                  <a:buFont typeface="Wingdings" panose="05000000000000000000" pitchFamily="2" charset="2"/>
                  <a:buChar char="q"/>
                </a:pPr>
                <a:endParaRPr lang="en-IN" dirty="0">
                  <a:effectLst/>
                </a:endParaRPr>
              </a:p>
              <a:p>
                <a:pPr>
                  <a:buFont typeface="Wingdings" panose="05000000000000000000" pitchFamily="2" charset="2"/>
                  <a:buChar char="q"/>
                </a:pPr>
                <a:endParaRPr lang="en-IN"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209006" y="1262743"/>
                <a:ext cx="5810793" cy="5312228"/>
              </a:xfrm>
              <a:blipFill>
                <a:blip r:embed="rId3"/>
                <a:stretch>
                  <a:fillRect l="-1154" t="-688" r="-1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096000" y="1262743"/>
                <a:ext cx="5913120" cy="5312228"/>
              </a:xfrm>
            </p:spPr>
            <p:txBody>
              <a:bodyPr>
                <a:normAutofit lnSpcReduction="10000"/>
              </a:bodyPr>
              <a:lstStyle/>
              <a:p>
                <a:pPr>
                  <a:buFont typeface="Wingdings" panose="05000000000000000000" pitchFamily="2" charset="2"/>
                  <a:buChar char="q"/>
                </a:pPr>
                <a:r>
                  <a:rPr lang="en-IN" dirty="0" smtClean="0"/>
                  <a:t>If molecule treated as non-rigid</a:t>
                </a:r>
                <a:r>
                  <a:rPr lang="en-IN" dirty="0"/>
                  <a:t>, </a:t>
                </a:r>
                <a:r>
                  <a:rPr lang="en-US" dirty="0">
                    <a:effectLst/>
                  </a:rPr>
                  <a:t>each molecule will have 3 translational and</a:t>
                </a:r>
                <a:r>
                  <a:rPr lang="en-IN" dirty="0">
                    <a:effectLst/>
                  </a:rPr>
                  <a:t> </a:t>
                </a:r>
                <a:r>
                  <a:rPr lang="en-US" dirty="0">
                    <a:effectLst/>
                  </a:rPr>
                  <a:t>2 </a:t>
                </a:r>
                <a:r>
                  <a:rPr lang="en-US" dirty="0" smtClean="0">
                    <a:effectLst/>
                  </a:rPr>
                  <a:t>rotational and 1 </a:t>
                </a:r>
                <a:r>
                  <a:rPr lang="en-US" dirty="0" err="1">
                    <a:effectLst/>
                  </a:rPr>
                  <a:t>dof</a:t>
                </a:r>
                <a:r>
                  <a:rPr lang="en-US" dirty="0">
                    <a:effectLst/>
                  </a:rPr>
                  <a:t>.</a:t>
                </a:r>
              </a:p>
              <a:p>
                <a:pPr>
                  <a:buFont typeface="Wingdings" panose="05000000000000000000" pitchFamily="2" charset="2"/>
                  <a:buChar char="q"/>
                </a:pPr>
                <a:r>
                  <a:rPr lang="en-US" dirty="0">
                    <a:effectLst/>
                  </a:rPr>
                  <a:t> According to the law of equipartition of energy, the internal energy of one mole of gas is, E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2</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2</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a:t>
                </a:r>
                <a:r>
                  <a:rPr lang="en-US" i="1" dirty="0" smtClean="0">
                    <a:effectLst/>
                  </a:rPr>
                  <a:t> </a:t>
                </a:r>
                <a:r>
                  <a:rPr lang="en-US" i="1" dirty="0">
                    <a:effectLst/>
                  </a:rPr>
                  <a:t>=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a:t>
                </a:r>
              </a:p>
              <a:p>
                <a:pPr>
                  <a:buFont typeface="Wingdings" panose="05000000000000000000" pitchFamily="2" charset="2"/>
                  <a:buChar char="q"/>
                </a:pPr>
                <a:r>
                  <a:rPr lang="en-US" i="1" dirty="0">
                    <a:effectLst/>
                  </a:rPr>
                  <a:t> </a:t>
                </a:r>
                <a:r>
                  <a:rPr lang="en-US" dirty="0">
                    <a:effectLst/>
                  </a:rPr>
                  <a:t>Molar specific heat at constant volume,  </a:t>
                </a:r>
                <a:r>
                  <a:rPr lang="en-US" dirty="0" smtClean="0">
                    <a:effectLst/>
                  </a:rPr>
                  <a:t>   </a:t>
                </a:r>
                <a:r>
                  <a:rPr lang="en-US" i="1" dirty="0" smtClean="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𝑑𝐸</m:t>
                        </m:r>
                      </m:num>
                      <m:den>
                        <m:r>
                          <a:rPr lang="en-IN" i="1" dirty="0">
                            <a:latin typeface="Cambria Math" panose="02040503050406030204" pitchFamily="18" charset="0"/>
                          </a:rPr>
                          <m:t>𝑑𝑇</m:t>
                        </m:r>
                      </m:den>
                    </m:f>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oMath>
                </a14:m>
                <a:r>
                  <a:rPr lang="en-IN" dirty="0"/>
                  <a:t> R </a:t>
                </a:r>
              </a:p>
              <a:p>
                <a:pPr>
                  <a:buFont typeface="Wingdings" panose="05000000000000000000" pitchFamily="2" charset="2"/>
                  <a:buChar char="q"/>
                </a:pPr>
                <a:r>
                  <a:rPr lang="en-IN" dirty="0"/>
                  <a:t> but,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effectLst/>
                  </a:rPr>
                  <a:t> = R    =&gt;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IN" dirty="0"/>
                  <a:t>= R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  </a:t>
                </a:r>
              </a:p>
              <a:p>
                <a:pPr marL="0" indent="0">
                  <a:buNone/>
                </a:pPr>
                <a:r>
                  <a:rPr lang="en-IN" dirty="0"/>
                  <a:t>			   = R+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9</m:t>
                        </m:r>
                      </m:num>
                      <m:den>
                        <m:r>
                          <a:rPr lang="en-IN" i="1">
                            <a:effectLst/>
                            <a:latin typeface="Cambria Math" panose="02040503050406030204" pitchFamily="18" charset="0"/>
                          </a:rPr>
                          <m:t>2</m:t>
                        </m:r>
                      </m:den>
                    </m:f>
                  </m:oMath>
                </a14:m>
                <a:r>
                  <a:rPr lang="en-IN" dirty="0"/>
                  <a:t> R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9</m:t>
                        </m:r>
                      </m:num>
                      <m:den>
                        <m:r>
                          <a:rPr lang="en-IN" i="1">
                            <a:effectLst/>
                            <a:latin typeface="Cambria Math" panose="02040503050406030204" pitchFamily="18" charset="0"/>
                          </a:rPr>
                          <m:t>2</m:t>
                        </m:r>
                      </m:den>
                    </m:f>
                  </m:oMath>
                </a14:m>
                <a:r>
                  <a:rPr lang="en-IN" dirty="0"/>
                  <a:t> R </a:t>
                </a:r>
              </a:p>
              <a:p>
                <a:pPr>
                  <a:buFont typeface="Wingdings" panose="05000000000000000000" pitchFamily="2" charset="2"/>
                  <a:buChar char="q"/>
                </a:pPr>
                <a:r>
                  <a:rPr lang="en-IN" dirty="0"/>
                  <a:t> </a:t>
                </a:r>
                <a14:m>
                  <m:oMath xmlns:m="http://schemas.openxmlformats.org/officeDocument/2006/math">
                    <m:r>
                      <a:rPr lang="en-US" i="1">
                        <a:effectLst/>
                        <a:latin typeface="Cambria Math" panose="02040503050406030204" pitchFamily="18" charset="0"/>
                        <a:ea typeface="Cambria Math" panose="02040503050406030204" pitchFamily="18" charset="0"/>
                      </a:rPr>
                      <m:t>𝜸</m:t>
                    </m:r>
                    <m:r>
                      <a:rPr lang="en-IN" i="1">
                        <a:effectLst/>
                        <a:latin typeface="Cambria Math" panose="02040503050406030204" pitchFamily="18" charset="0"/>
                        <a:ea typeface="Cambria Math" panose="02040503050406030204" pitchFamily="18" charset="0"/>
                      </a:rPr>
                      <m:t> </m:t>
                    </m:r>
                  </m:oMath>
                </a14:m>
                <a:r>
                  <a:rPr lang="en-IN" dirty="0"/>
                  <a:t>= </a:t>
                </a:r>
                <a14:m>
                  <m:oMath xmlns:m="http://schemas.openxmlformats.org/officeDocument/2006/math">
                    <m:f>
                      <m:fPr>
                        <m:ctrlPr>
                          <a:rPr lang="en-IN" i="1" dirty="0">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den>
                    </m:f>
                  </m:oMath>
                </a14:m>
                <a:r>
                  <a:rPr lang="en-IN" dirty="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9</m:t>
                        </m:r>
                      </m:num>
                      <m:den>
                        <m:r>
                          <a:rPr lang="en-IN" i="1">
                            <a:effectLst/>
                            <a:latin typeface="Cambria Math" panose="02040503050406030204" pitchFamily="18" charset="0"/>
                          </a:rPr>
                          <m:t>2</m:t>
                        </m:r>
                      </m:den>
                    </m:f>
                  </m:oMath>
                </a14:m>
                <a:r>
                  <a:rPr lang="en-IN" dirty="0"/>
                  <a:t> R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7</m:t>
                        </m:r>
                      </m:num>
                      <m:den>
                        <m:r>
                          <a:rPr lang="en-IN" i="1">
                            <a:effectLst/>
                            <a:latin typeface="Cambria Math" panose="02040503050406030204" pitchFamily="18" charset="0"/>
                          </a:rPr>
                          <m:t>2</m:t>
                        </m:r>
                      </m:den>
                    </m:f>
                  </m:oMath>
                </a14:m>
                <a:r>
                  <a:rPr lang="en-IN" dirty="0"/>
                  <a:t> R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9</m:t>
                        </m:r>
                      </m:num>
                      <m:den>
                        <m:r>
                          <a:rPr lang="en-IN" b="0" i="1" smtClean="0">
                            <a:effectLst/>
                            <a:latin typeface="Cambria Math" panose="02040503050406030204" pitchFamily="18" charset="0"/>
                          </a:rPr>
                          <m:t>7</m:t>
                        </m:r>
                      </m:den>
                    </m:f>
                  </m:oMath>
                </a14:m>
                <a:endParaRPr lang="en-IN"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096000" y="1262743"/>
                <a:ext cx="5913120" cy="5312228"/>
              </a:xfrm>
              <a:blipFill>
                <a:blip r:embed="rId4"/>
                <a:stretch>
                  <a:fillRect l="-1134" t="-688" r="-2062"/>
                </a:stretch>
              </a:blipFill>
            </p:spPr>
            <p:txBody>
              <a:bodyPr/>
              <a:lstStyle/>
              <a:p>
                <a:r>
                  <a:rPr lang="en-IN">
                    <a:noFill/>
                  </a:rPr>
                  <a:t> </a:t>
                </a:r>
              </a:p>
            </p:txBody>
          </p:sp>
        </mc:Fallback>
      </mc:AlternateContent>
    </p:spTree>
    <p:extLst>
      <p:ext uri="{BB962C8B-B14F-4D97-AF65-F5344CB8AC3E}">
        <p14:creationId xmlns:p14="http://schemas.microsoft.com/office/powerpoint/2010/main" val="384698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anim calcmode="lin" valueType="num">
                                      <p:cBhvr additive="base">
                                        <p:cTn id="6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 calcmode="lin" valueType="num">
                                      <p:cBhvr additive="base">
                                        <p:cTn id="6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xEl>
                                              <p:pRg st="4" end="4"/>
                                            </p:txEl>
                                          </p:spTgt>
                                        </p:tgtEl>
                                        <p:attrNameLst>
                                          <p:attrName>style.visibility</p:attrName>
                                        </p:attrNameLst>
                                      </p:cBhvr>
                                      <p:to>
                                        <p:strVal val="visible"/>
                                      </p:to>
                                    </p:set>
                                    <p:anim calcmode="lin" valueType="num">
                                      <p:cBhvr additive="base">
                                        <p:cTn id="7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xEl>
                                              <p:pRg st="5" end="5"/>
                                            </p:txEl>
                                          </p:spTgt>
                                        </p:tgtEl>
                                        <p:attrNameLst>
                                          <p:attrName>style.visibility</p:attrName>
                                        </p:attrNameLst>
                                      </p:cBhvr>
                                      <p:to>
                                        <p:strVal val="visible"/>
                                      </p:to>
                                    </p:set>
                                    <p:anim calcmode="lin" valueType="num">
                                      <p:cBhvr additive="base">
                                        <p:cTn id="7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52548" y="609600"/>
                <a:ext cx="11939451" cy="931817"/>
              </a:xfrm>
            </p:spPr>
            <p:txBody>
              <a:bodyPr/>
              <a:lstStyle/>
              <a:p>
                <a:r>
                  <a:rPr lang="en-US" dirty="0">
                    <a:effectLst/>
                  </a:rPr>
                  <a:t>Ratio of specific heat </a:t>
                </a:r>
                <a14:m>
                  <m:oMath xmlns:m="http://schemas.openxmlformats.org/officeDocument/2006/math">
                    <m:r>
                      <a:rPr lang="en-IN">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ea typeface="Cambria Math" panose="02040503050406030204" pitchFamily="18" charset="0"/>
                      </a:rPr>
                      <m:t>𝜸</m:t>
                    </m:r>
                    <m:r>
                      <a:rPr lang="en-IN" i="1">
                        <a:effectLst/>
                        <a:latin typeface="Cambria Math" panose="02040503050406030204" pitchFamily="18" charset="0"/>
                        <a:ea typeface="Cambria Math" panose="02040503050406030204" pitchFamily="18" charset="0"/>
                      </a:rPr>
                      <m:t>)</m:t>
                    </m:r>
                  </m:oMath>
                </a14:m>
                <a:r>
                  <a:rPr lang="en-US" dirty="0">
                    <a:effectLst/>
                  </a:rPr>
                  <a:t> of Diatomic Gases</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52548" y="609600"/>
                <a:ext cx="11939451" cy="931817"/>
              </a:xfrm>
              <a:blipFill>
                <a:blip r:embed="rId2"/>
                <a:stretch>
                  <a:fillRect l="-1276" r="-1327" b="-26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375954"/>
                <a:ext cx="10353762" cy="5294812"/>
              </a:xfrm>
            </p:spPr>
            <p:txBody>
              <a:bodyPr>
                <a:normAutofit/>
              </a:bodyPr>
              <a:lstStyle/>
              <a:p>
                <a:pPr>
                  <a:buFont typeface="Wingdings" panose="05000000000000000000" pitchFamily="2" charset="2"/>
                  <a:buChar char="q"/>
                </a:pPr>
                <a:r>
                  <a:rPr lang="en-US" dirty="0" smtClean="0">
                    <a:effectLst/>
                  </a:rPr>
                  <a:t>Each molecule of the polyatomic gas has 3 translational </a:t>
                </a:r>
                <a:r>
                  <a:rPr lang="en-US" dirty="0" err="1" smtClean="0">
                    <a:effectLst/>
                  </a:rPr>
                  <a:t>dof</a:t>
                </a:r>
                <a:r>
                  <a:rPr lang="en-US" dirty="0" smtClean="0">
                    <a:effectLst/>
                  </a:rPr>
                  <a:t>.</a:t>
                </a:r>
              </a:p>
              <a:p>
                <a:pPr>
                  <a:buFont typeface="Wingdings" panose="05000000000000000000" pitchFamily="2" charset="2"/>
                  <a:buChar char="q"/>
                </a:pPr>
                <a:r>
                  <a:rPr lang="en-US" dirty="0" smtClean="0">
                    <a:effectLst/>
                  </a:rPr>
                  <a:t>All </a:t>
                </a:r>
                <a:r>
                  <a:rPr lang="en-US" dirty="0">
                    <a:effectLst/>
                  </a:rPr>
                  <a:t>polyatomic molecules can perform rotations about three mutually perpendicular axes through their center of mass, hence they have 3 </a:t>
                </a:r>
                <a:r>
                  <a:rPr lang="en-US" dirty="0" err="1">
                    <a:effectLst/>
                  </a:rPr>
                  <a:t>dof</a:t>
                </a:r>
                <a:r>
                  <a:rPr lang="en-US" dirty="0">
                    <a:effectLst/>
                  </a:rPr>
                  <a:t> for </a:t>
                </a:r>
                <a:r>
                  <a:rPr lang="en-US" dirty="0" smtClean="0">
                    <a:effectLst/>
                  </a:rPr>
                  <a:t>rotation.</a:t>
                </a:r>
              </a:p>
              <a:p>
                <a:pPr>
                  <a:buFont typeface="Wingdings" panose="05000000000000000000" pitchFamily="2" charset="2"/>
                  <a:buChar char="q"/>
                </a:pPr>
                <a:r>
                  <a:rPr lang="en-IN" dirty="0" smtClean="0"/>
                  <a:t> </a:t>
                </a:r>
                <a:r>
                  <a:rPr lang="en-US" dirty="0">
                    <a:effectLst/>
                  </a:rPr>
                  <a:t>The number  of  </a:t>
                </a:r>
                <a:r>
                  <a:rPr lang="en-US" dirty="0" err="1">
                    <a:effectLst/>
                  </a:rPr>
                  <a:t>dof</a:t>
                </a:r>
                <a:r>
                  <a:rPr lang="en-US" dirty="0">
                    <a:effectLst/>
                  </a:rPr>
                  <a:t>,  </a:t>
                </a:r>
                <a:r>
                  <a:rPr lang="en-US" i="1" dirty="0">
                    <a:effectLst/>
                  </a:rPr>
                  <a:t>f</a:t>
                </a:r>
                <a:r>
                  <a:rPr lang="en-US" dirty="0">
                    <a:effectLst/>
                  </a:rPr>
                  <a:t>, for the vibrational motion of a polyatomic molecule depends on the geometric structure </a:t>
                </a:r>
                <a:r>
                  <a:rPr lang="en-US" dirty="0" smtClean="0">
                    <a:effectLst/>
                  </a:rPr>
                  <a:t>of </a:t>
                </a:r>
                <a:r>
                  <a:rPr lang="en-US" dirty="0">
                    <a:effectLst/>
                  </a:rPr>
                  <a:t>the </a:t>
                </a:r>
                <a:r>
                  <a:rPr lang="en-US" dirty="0" smtClean="0">
                    <a:effectLst/>
                  </a:rPr>
                  <a:t>molecule and each vibrational motion  have 2 </a:t>
                </a:r>
                <a:r>
                  <a:rPr lang="en-US" dirty="0" err="1" smtClean="0">
                    <a:effectLst/>
                  </a:rPr>
                  <a:t>dof</a:t>
                </a:r>
                <a:r>
                  <a:rPr lang="en-US" dirty="0" smtClean="0">
                    <a:effectLst/>
                  </a:rPr>
                  <a:t>.</a:t>
                </a:r>
              </a:p>
              <a:p>
                <a:pPr>
                  <a:buFont typeface="Wingdings" panose="05000000000000000000" pitchFamily="2" charset="2"/>
                  <a:buChar char="q"/>
                </a:pPr>
                <a:r>
                  <a:rPr lang="en-US" dirty="0">
                    <a:effectLst/>
                  </a:rPr>
                  <a:t> </a:t>
                </a:r>
                <a:r>
                  <a:rPr lang="en-US" dirty="0" smtClean="0">
                    <a:effectLst/>
                  </a:rPr>
                  <a:t>hence, </a:t>
                </a:r>
                <a:r>
                  <a:rPr lang="en-US" dirty="0">
                    <a:effectLst/>
                  </a:rPr>
                  <a:t>E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 f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2</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r>
                  <a:rPr lang="en-US" i="1" dirty="0" smtClean="0">
                    <a:effectLst/>
                  </a:rPr>
                  <a:t>= (3+f)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p>
              <a:p>
                <a:pPr>
                  <a:buFont typeface="Wingdings" panose="05000000000000000000" pitchFamily="2" charset="2"/>
                  <a:buChar char="q"/>
                </a:pPr>
                <a:r>
                  <a:rPr lang="en-US" i="1" dirty="0">
                    <a:effectLst/>
                  </a:rPr>
                  <a:t> </a:t>
                </a:r>
                <a:r>
                  <a:rPr lang="en-US" i="1" dirty="0" smtClean="0">
                    <a:effectLst/>
                  </a:rPr>
                  <a:t>but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𝑑𝐸</m:t>
                        </m:r>
                      </m:num>
                      <m:den>
                        <m:r>
                          <a:rPr lang="en-IN" i="1" dirty="0">
                            <a:latin typeface="Cambria Math" panose="02040503050406030204" pitchFamily="18" charset="0"/>
                          </a:rPr>
                          <m:t>𝑑𝑇</m:t>
                        </m:r>
                      </m:den>
                    </m:f>
                  </m:oMath>
                </a14:m>
                <a:r>
                  <a:rPr lang="en-IN" dirty="0"/>
                  <a:t>  = </a:t>
                </a:r>
                <a:r>
                  <a:rPr lang="en-IN" dirty="0" smtClean="0"/>
                  <a:t>(3+f)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IN" dirty="0"/>
                  <a:t> = </a:t>
                </a:r>
                <a:r>
                  <a:rPr lang="en-IN" dirty="0" smtClean="0"/>
                  <a:t>(3+f) R  </a:t>
                </a:r>
              </a:p>
              <a:p>
                <a:pPr>
                  <a:buFont typeface="Wingdings" panose="05000000000000000000" pitchFamily="2" charset="2"/>
                  <a:buChar char="q"/>
                </a:pPr>
                <a:r>
                  <a:rPr lang="en-IN" dirty="0" smtClean="0"/>
                  <a:t> 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US" i="1" dirty="0">
                    <a:effectLst/>
                  </a:rPr>
                  <a:t>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effectLst/>
                  </a:rPr>
                  <a:t> = R    =&gt;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oMath>
                </a14:m>
                <a:r>
                  <a:rPr lang="en-IN" dirty="0"/>
                  <a:t>= R +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oMath>
                </a14:m>
                <a:r>
                  <a:rPr lang="en-IN" dirty="0"/>
                  <a:t>  </a:t>
                </a:r>
              </a:p>
              <a:p>
                <a:pPr marL="0" indent="0">
                  <a:buNone/>
                </a:pPr>
                <a:r>
                  <a:rPr lang="en-IN" dirty="0"/>
                  <a:t>			   = R+ </a:t>
                </a:r>
                <a:r>
                  <a:rPr lang="en-IN" dirty="0" smtClean="0"/>
                  <a:t>(3+f)R  </a:t>
                </a:r>
                <a:r>
                  <a:rPr lang="en-IN" dirty="0"/>
                  <a:t>= </a:t>
                </a:r>
                <a:r>
                  <a:rPr lang="en-IN" dirty="0" smtClean="0"/>
                  <a:t>(4+f)R</a:t>
                </a:r>
              </a:p>
              <a:p>
                <a:pPr>
                  <a:buFont typeface="Wingdings" panose="05000000000000000000" pitchFamily="2" charset="2"/>
                  <a:buChar char="q"/>
                </a:pPr>
                <a:r>
                  <a:rPr lang="en-IN" dirty="0"/>
                  <a:t> </a:t>
                </a:r>
                <a14:m>
                  <m:oMath xmlns:m="http://schemas.openxmlformats.org/officeDocument/2006/math">
                    <m:r>
                      <a:rPr lang="en-US" i="1">
                        <a:effectLst/>
                        <a:latin typeface="Cambria Math" panose="02040503050406030204" pitchFamily="18" charset="0"/>
                        <a:ea typeface="Cambria Math" panose="02040503050406030204" pitchFamily="18" charset="0"/>
                      </a:rPr>
                      <m:t>𝜸</m:t>
                    </m:r>
                    <m:r>
                      <a:rPr lang="en-IN" i="1">
                        <a:effectLst/>
                        <a:latin typeface="Cambria Math" panose="02040503050406030204" pitchFamily="18" charset="0"/>
                        <a:ea typeface="Cambria Math" panose="02040503050406030204" pitchFamily="18" charset="0"/>
                      </a:rPr>
                      <m:t> </m:t>
                    </m:r>
                  </m:oMath>
                </a14:m>
                <a:r>
                  <a:rPr lang="en-IN" dirty="0"/>
                  <a:t>= </a:t>
                </a:r>
                <a14:m>
                  <m:oMath xmlns:m="http://schemas.openxmlformats.org/officeDocument/2006/math">
                    <m:f>
                      <m:fPr>
                        <m:ctrlPr>
                          <a:rPr lang="en-IN" i="1" dirty="0">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𝑝</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𝐶</m:t>
                            </m:r>
                          </m:e>
                          <m:sub>
                            <m:r>
                              <a:rPr lang="en-IN" i="1">
                                <a:effectLst/>
                                <a:latin typeface="Cambria Math" panose="02040503050406030204" pitchFamily="18" charset="0"/>
                              </a:rPr>
                              <m:t>𝑣</m:t>
                            </m:r>
                          </m:sub>
                        </m:sSub>
                      </m:den>
                    </m:f>
                  </m:oMath>
                </a14:m>
                <a:r>
                  <a:rPr lang="en-IN" dirty="0"/>
                  <a:t>  = (4+f)</a:t>
                </a:r>
                <a:r>
                  <a:rPr lang="en-IN" dirty="0" smtClean="0"/>
                  <a:t>R /</a:t>
                </a:r>
                <a:r>
                  <a:rPr lang="en-IN" dirty="0"/>
                  <a:t> (3+f)</a:t>
                </a:r>
                <a:r>
                  <a:rPr lang="en-IN" dirty="0" smtClean="0"/>
                  <a:t> </a:t>
                </a:r>
                <a:r>
                  <a:rPr lang="en-IN" dirty="0"/>
                  <a:t>R </a:t>
                </a:r>
                <a:r>
                  <a:rPr lang="en-IN" dirty="0" smtClean="0"/>
                  <a:t>=</a:t>
                </a:r>
                <a:r>
                  <a:rPr lang="en-IN" dirty="0"/>
                  <a:t>(4+f</a:t>
                </a:r>
                <a:r>
                  <a:rPr lang="en-IN" dirty="0" smtClean="0"/>
                  <a:t>)/</a:t>
                </a:r>
                <a:r>
                  <a:rPr lang="en-IN" dirty="0"/>
                  <a:t> (3+f)</a:t>
                </a:r>
                <a:endParaRPr lang="en-IN" dirty="0" smtClean="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375954"/>
                <a:ext cx="10353762" cy="5294812"/>
              </a:xfrm>
              <a:blipFill>
                <a:blip r:embed="rId3"/>
                <a:stretch>
                  <a:fillRect l="-648" t="-115"/>
                </a:stretch>
              </a:blipFill>
            </p:spPr>
            <p:txBody>
              <a:bodyPr/>
              <a:lstStyle/>
              <a:p>
                <a:r>
                  <a:rPr lang="en-IN">
                    <a:noFill/>
                  </a:rPr>
                  <a:t> </a:t>
                </a:r>
              </a:p>
            </p:txBody>
          </p:sp>
        </mc:Fallback>
      </mc:AlternateContent>
    </p:spTree>
    <p:extLst>
      <p:ext uri="{BB962C8B-B14F-4D97-AF65-F5344CB8AC3E}">
        <p14:creationId xmlns:p14="http://schemas.microsoft.com/office/powerpoint/2010/main" val="36821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Absorption, Reflection and Transmission of Heat Radiation</a:t>
            </a:r>
            <a:endParaRPr lang="en-IN" dirty="0"/>
          </a:p>
        </p:txBody>
      </p:sp>
      <p:sp>
        <p:nvSpPr>
          <p:cNvPr id="3" name="Content Placeholder 2"/>
          <p:cNvSpPr>
            <a:spLocks noGrp="1"/>
          </p:cNvSpPr>
          <p:nvPr>
            <p:ph idx="1"/>
          </p:nvPr>
        </p:nvSpPr>
        <p:spPr/>
        <p:txBody>
          <a:bodyPr/>
          <a:lstStyle/>
          <a:p>
            <a:r>
              <a:rPr lang="en-IN" dirty="0" smtClean="0"/>
              <a:t>When heat radiation incident on the surface of material, part of heat absorbed by the material, which cause increment in internal energy of material, called </a:t>
            </a:r>
            <a:r>
              <a:rPr lang="en-IN" dirty="0" smtClean="0">
                <a:solidFill>
                  <a:srgbClr val="FF0000"/>
                </a:solidFill>
              </a:rPr>
              <a:t>absorption</a:t>
            </a:r>
            <a:r>
              <a:rPr lang="en-IN" dirty="0" smtClean="0"/>
              <a:t>.</a:t>
            </a:r>
          </a:p>
          <a:p>
            <a:r>
              <a:rPr lang="en-IN" dirty="0" smtClean="0"/>
              <a:t>Part of heat reflected from the surface of material on which radiation incident, is called </a:t>
            </a:r>
            <a:r>
              <a:rPr lang="en-IN" dirty="0" smtClean="0">
                <a:solidFill>
                  <a:srgbClr val="FF0000"/>
                </a:solidFill>
              </a:rPr>
              <a:t>reflection</a:t>
            </a:r>
            <a:r>
              <a:rPr lang="en-IN" dirty="0" smtClean="0"/>
              <a:t>.</a:t>
            </a:r>
          </a:p>
          <a:p>
            <a:r>
              <a:rPr lang="en-IN" dirty="0" smtClean="0"/>
              <a:t>Part of heat transferred through the material from one point to other point is called </a:t>
            </a:r>
            <a:r>
              <a:rPr lang="en-IN" dirty="0" smtClean="0">
                <a:solidFill>
                  <a:srgbClr val="FF0000"/>
                </a:solidFill>
              </a:rPr>
              <a:t>transmission</a:t>
            </a:r>
            <a:r>
              <a:rPr lang="en-IN" dirty="0" smtClean="0"/>
              <a:t>.</a:t>
            </a:r>
          </a:p>
          <a:p>
            <a:pPr marL="0" indent="0">
              <a:buNone/>
            </a:pPr>
            <a:endParaRPr lang="en-IN" dirty="0"/>
          </a:p>
        </p:txBody>
      </p:sp>
    </p:spTree>
    <p:extLst>
      <p:ext uri="{BB962C8B-B14F-4D97-AF65-F5344CB8AC3E}">
        <p14:creationId xmlns:p14="http://schemas.microsoft.com/office/powerpoint/2010/main" val="273549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92183"/>
          </a:xfrm>
        </p:spPr>
        <p:txBody>
          <a:bodyPr/>
          <a:lstStyle/>
          <a:p>
            <a:r>
              <a:rPr lang="en-US" dirty="0">
                <a:effectLst/>
              </a:rPr>
              <a:t>ideal gas equation</a:t>
            </a:r>
            <a:endParaRPr lang="en-IN"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913795" y="1201783"/>
                <a:ext cx="10353762" cy="5381897"/>
              </a:xfrm>
            </p:spPr>
            <p:txBody>
              <a:bodyPr>
                <a:normAutofit fontScale="92500" lnSpcReduction="20000"/>
              </a:bodyPr>
              <a:lstStyle/>
              <a:p>
                <a:pPr>
                  <a:buFont typeface="Wingdings" panose="05000000000000000000" pitchFamily="2" charset="2"/>
                  <a:buChar char="v"/>
                </a:pPr>
                <a:r>
                  <a:rPr lang="en-US" dirty="0" smtClean="0">
                    <a:effectLst/>
                  </a:rPr>
                  <a:t>Boyle's law: </a:t>
                </a:r>
                <a:r>
                  <a:rPr lang="en-US" i="1" dirty="0">
                    <a:effectLst/>
                  </a:rPr>
                  <a:t>V </a:t>
                </a:r>
                <a14:m>
                  <m:oMath xmlns:m="http://schemas.openxmlformats.org/officeDocument/2006/math">
                    <m:r>
                      <a:rPr lang="en-US" i="1" smtClean="0">
                        <a:effectLst/>
                        <a:latin typeface="Cambria Math" panose="02040503050406030204" pitchFamily="18" charset="0"/>
                        <a:ea typeface="Cambria Math" panose="02040503050406030204" pitchFamily="18" charset="0"/>
                      </a:rPr>
                      <m:t>𝛼</m:t>
                    </m:r>
                  </m:oMath>
                </a14:m>
                <a:r>
                  <a:rPr lang="en-US" dirty="0" smtClean="0">
                    <a:effectLst/>
                  </a:rPr>
                  <a:t> </a:t>
                </a:r>
                <a:r>
                  <a:rPr lang="en-US" dirty="0">
                    <a:effectLst/>
                  </a:rPr>
                  <a:t>1/</a:t>
                </a:r>
                <a:r>
                  <a:rPr lang="en-US" i="1" dirty="0">
                    <a:effectLst/>
                  </a:rPr>
                  <a:t>P </a:t>
                </a:r>
                <a:r>
                  <a:rPr lang="en-US" dirty="0">
                    <a:effectLst/>
                  </a:rPr>
                  <a:t>at constant </a:t>
                </a:r>
                <a:r>
                  <a:rPr lang="en-US" i="1" dirty="0" smtClean="0">
                    <a:effectLst/>
                  </a:rPr>
                  <a:t>T</a:t>
                </a:r>
                <a:endParaRPr lang="en-IN" i="1" dirty="0">
                  <a:effectLst/>
                </a:endParaRPr>
              </a:p>
              <a:p>
                <a:pPr>
                  <a:buFont typeface="Wingdings" panose="05000000000000000000" pitchFamily="2" charset="2"/>
                  <a:buChar char="v"/>
                </a:pPr>
                <a:r>
                  <a:rPr lang="en-US" dirty="0">
                    <a:effectLst/>
                  </a:rPr>
                  <a:t>Charles' law </a:t>
                </a:r>
                <a:r>
                  <a:rPr lang="en-US" i="1" dirty="0">
                    <a:effectLst/>
                  </a:rPr>
                  <a:t>V </a:t>
                </a:r>
                <a14:m>
                  <m:oMath xmlns:m="http://schemas.openxmlformats.org/officeDocument/2006/math">
                    <m:r>
                      <a:rPr lang="en-US" i="1">
                        <a:effectLst/>
                        <a:latin typeface="Cambria Math" panose="02040503050406030204" pitchFamily="18" charset="0"/>
                        <a:ea typeface="Cambria Math" panose="02040503050406030204" pitchFamily="18" charset="0"/>
                      </a:rPr>
                      <m:t>𝛼</m:t>
                    </m:r>
                  </m:oMath>
                </a14:m>
                <a:r>
                  <a:rPr lang="en-US" dirty="0" smtClean="0">
                    <a:effectLst/>
                  </a:rPr>
                  <a:t> </a:t>
                </a:r>
                <a:r>
                  <a:rPr lang="en-US" i="1" dirty="0">
                    <a:effectLst/>
                  </a:rPr>
                  <a:t>T </a:t>
                </a:r>
                <a:r>
                  <a:rPr lang="en-US" dirty="0">
                    <a:effectLst/>
                  </a:rPr>
                  <a:t>at constant </a:t>
                </a:r>
                <a:r>
                  <a:rPr lang="en-US" i="1" dirty="0">
                    <a:effectLst/>
                  </a:rPr>
                  <a:t>P	</a:t>
                </a:r>
                <a:endParaRPr lang="en-US" dirty="0" smtClean="0">
                  <a:effectLst/>
                </a:endParaRPr>
              </a:p>
              <a:p>
                <a:pPr>
                  <a:buFont typeface="Wingdings" panose="05000000000000000000" pitchFamily="2" charset="2"/>
                  <a:buChar char="v"/>
                </a:pPr>
                <a:r>
                  <a:rPr lang="en-US" dirty="0" smtClean="0">
                    <a:effectLst/>
                  </a:rPr>
                  <a:t> </a:t>
                </a:r>
                <a:r>
                  <a:rPr lang="en-US" dirty="0">
                    <a:effectLst/>
                  </a:rPr>
                  <a:t>Gay-Lussac's law: </a:t>
                </a:r>
                <a:r>
                  <a:rPr lang="en-US" i="1" dirty="0">
                    <a:effectLst/>
                  </a:rPr>
                  <a:t>P </a:t>
                </a:r>
                <a14:m>
                  <m:oMath xmlns:m="http://schemas.openxmlformats.org/officeDocument/2006/math">
                    <m:r>
                      <a:rPr lang="en-US" i="1">
                        <a:effectLst/>
                        <a:latin typeface="Cambria Math" panose="02040503050406030204" pitchFamily="18" charset="0"/>
                        <a:ea typeface="Cambria Math" panose="02040503050406030204" pitchFamily="18" charset="0"/>
                      </a:rPr>
                      <m:t>𝛼</m:t>
                    </m:r>
                  </m:oMath>
                </a14:m>
                <a:r>
                  <a:rPr lang="en-US" dirty="0" smtClean="0">
                    <a:effectLst/>
                  </a:rPr>
                  <a:t> </a:t>
                </a:r>
                <a:r>
                  <a:rPr lang="en-US" i="1" dirty="0">
                    <a:effectLst/>
                  </a:rPr>
                  <a:t>T </a:t>
                </a:r>
                <a:r>
                  <a:rPr lang="en-US" dirty="0">
                    <a:effectLst/>
                  </a:rPr>
                  <a:t>at constant </a:t>
                </a:r>
                <a:r>
                  <a:rPr lang="en-US" i="1" dirty="0" smtClean="0">
                    <a:effectLst/>
                  </a:rPr>
                  <a:t>V</a:t>
                </a:r>
              </a:p>
              <a:p>
                <a:pPr>
                  <a:buFont typeface="Wingdings" panose="05000000000000000000" pitchFamily="2" charset="2"/>
                  <a:buChar char="v"/>
                </a:pPr>
                <a:r>
                  <a:rPr lang="en-US" dirty="0" smtClean="0">
                    <a:effectLst/>
                  </a:rPr>
                  <a:t>All </a:t>
                </a:r>
                <a:r>
                  <a:rPr lang="en-US" dirty="0">
                    <a:effectLst/>
                  </a:rPr>
                  <a:t>the three laws apply to fixed mass </a:t>
                </a:r>
                <a:r>
                  <a:rPr lang="en-US" i="1" dirty="0" smtClean="0">
                    <a:effectLst/>
                  </a:rPr>
                  <a:t>m</a:t>
                </a:r>
                <a:r>
                  <a:rPr lang="en-IN" dirty="0">
                    <a:effectLst/>
                  </a:rPr>
                  <a:t> </a:t>
                </a:r>
                <a:r>
                  <a:rPr lang="en-US" dirty="0" smtClean="0">
                    <a:effectLst/>
                  </a:rPr>
                  <a:t>of </a:t>
                </a:r>
                <a:r>
                  <a:rPr lang="en-US" dirty="0">
                    <a:effectLst/>
                  </a:rPr>
                  <a:t>an enclosed </a:t>
                </a:r>
                <a:r>
                  <a:rPr lang="en-US" dirty="0" smtClean="0">
                    <a:effectLst/>
                  </a:rPr>
                  <a:t>gas</a:t>
                </a:r>
              </a:p>
              <a:p>
                <a:pPr>
                  <a:buFont typeface="Wingdings" panose="05000000000000000000" pitchFamily="2" charset="2"/>
                  <a:buChar char="v"/>
                </a:pPr>
                <a:r>
                  <a:rPr lang="en-US" dirty="0">
                    <a:effectLst/>
                  </a:rPr>
                  <a:t>Combining the three </a:t>
                </a:r>
                <a:r>
                  <a:rPr lang="en-US" dirty="0" smtClean="0">
                    <a:effectLst/>
                  </a:rPr>
                  <a:t>laws, </a:t>
                </a:r>
                <a:r>
                  <a:rPr lang="en-US" i="1" dirty="0">
                    <a:effectLst/>
                  </a:rPr>
                  <a:t>PV </a:t>
                </a:r>
                <a14:m>
                  <m:oMath xmlns:m="http://schemas.openxmlformats.org/officeDocument/2006/math">
                    <m:r>
                      <a:rPr lang="en-US" i="1">
                        <a:effectLst/>
                        <a:latin typeface="Cambria Math" panose="02040503050406030204" pitchFamily="18" charset="0"/>
                        <a:ea typeface="Cambria Math" panose="02040503050406030204" pitchFamily="18" charset="0"/>
                      </a:rPr>
                      <m:t>𝛼</m:t>
                    </m:r>
                  </m:oMath>
                </a14:m>
                <a:r>
                  <a:rPr lang="en-US" dirty="0" smtClean="0">
                    <a:effectLst/>
                  </a:rPr>
                  <a:t> T   or </a:t>
                </a:r>
                <a14:m>
                  <m:oMath xmlns:m="http://schemas.openxmlformats.org/officeDocument/2006/math">
                    <m:f>
                      <m:fPr>
                        <m:ctrlPr>
                          <a:rPr lang="en-US" i="1" smtClean="0">
                            <a:effectLst/>
                            <a:latin typeface="Cambria Math" panose="02040503050406030204" pitchFamily="18" charset="0"/>
                          </a:rPr>
                        </m:ctrlPr>
                      </m:fPr>
                      <m:num>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𝑃</m:t>
                            </m:r>
                          </m:e>
                          <m:sub>
                            <m:r>
                              <a:rPr lang="en-IN" b="0" i="1" smtClean="0">
                                <a:effectLst/>
                                <a:latin typeface="Cambria Math" panose="02040503050406030204" pitchFamily="18" charset="0"/>
                              </a:rPr>
                              <m:t>1</m:t>
                            </m:r>
                          </m:sub>
                        </m:sSub>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𝑉</m:t>
                            </m:r>
                          </m:e>
                          <m:sub>
                            <m:r>
                              <a:rPr lang="en-IN" i="1">
                                <a:effectLst/>
                                <a:latin typeface="Cambria Math" panose="02040503050406030204" pitchFamily="18" charset="0"/>
                              </a:rPr>
                              <m:t>1</m:t>
                            </m:r>
                          </m:sub>
                        </m:sSub>
                      </m:num>
                      <m:den>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𝑇</m:t>
                            </m:r>
                          </m:e>
                          <m:sub>
                            <m:r>
                              <a:rPr lang="en-IN" i="1">
                                <a:effectLst/>
                                <a:latin typeface="Cambria Math" panose="02040503050406030204" pitchFamily="18" charset="0"/>
                              </a:rPr>
                              <m:t>1</m:t>
                            </m:r>
                          </m:sub>
                        </m:sSub>
                      </m:den>
                    </m:f>
                  </m:oMath>
                </a14:m>
                <a:r>
                  <a:rPr lang="en-US" dirty="0" smtClean="0">
                    <a:effectLst/>
                  </a:rPr>
                  <a:t> =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𝑃</m:t>
                            </m:r>
                          </m:e>
                          <m:sub>
                            <m:r>
                              <a:rPr lang="en-IN" b="0" i="1" smtClean="0">
                                <a:effectLst/>
                                <a:latin typeface="Cambria Math" panose="02040503050406030204" pitchFamily="18" charset="0"/>
                              </a:rPr>
                              <m:t>2</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2</m:t>
                            </m:r>
                          </m:sub>
                        </m:sSub>
                      </m:num>
                      <m:den>
                        <m:sSub>
                          <m:sSubPr>
                            <m:ctrlPr>
                              <a:rPr lang="en-US" i="1">
                                <a:effectLst/>
                                <a:latin typeface="Cambria Math" panose="02040503050406030204" pitchFamily="18" charset="0"/>
                              </a:rPr>
                            </m:ctrlPr>
                          </m:sSubPr>
                          <m:e>
                            <m:r>
                              <a:rPr lang="en-IN" i="1">
                                <a:effectLst/>
                                <a:latin typeface="Cambria Math" panose="02040503050406030204" pitchFamily="18" charset="0"/>
                              </a:rPr>
                              <m:t>𝑇</m:t>
                            </m:r>
                          </m:e>
                          <m:sub>
                            <m:r>
                              <a:rPr lang="en-IN" b="0" i="1" smtClean="0">
                                <a:effectLst/>
                                <a:latin typeface="Cambria Math" panose="02040503050406030204" pitchFamily="18" charset="0"/>
                              </a:rPr>
                              <m:t>2</m:t>
                            </m:r>
                          </m:sub>
                        </m:sSub>
                      </m:den>
                    </m:f>
                  </m:oMath>
                </a14:m>
                <a:endParaRPr lang="en-US" dirty="0" smtClean="0">
                  <a:effectLst/>
                </a:endParaRPr>
              </a:p>
              <a:p>
                <a:pPr>
                  <a:buFont typeface="Wingdings" panose="05000000000000000000" pitchFamily="2" charset="2"/>
                  <a:buChar char="v"/>
                </a:pPr>
                <a:r>
                  <a:rPr lang="en-US" dirty="0">
                    <a:effectLst/>
                  </a:rPr>
                  <a:t>three laws in terms of number of moles </a:t>
                </a:r>
                <a:r>
                  <a:rPr lang="en-US" i="1" dirty="0">
                    <a:effectLst/>
                  </a:rPr>
                  <a:t>n </a:t>
                </a:r>
                <a:r>
                  <a:rPr lang="en-US" dirty="0">
                    <a:effectLst/>
                  </a:rPr>
                  <a:t>of </a:t>
                </a:r>
                <a:r>
                  <a:rPr lang="en-US" dirty="0" smtClean="0">
                    <a:effectLst/>
                  </a:rPr>
                  <a:t>gas, </a:t>
                </a:r>
                <a:r>
                  <a:rPr lang="en-US" i="1" dirty="0">
                    <a:effectLst/>
                  </a:rPr>
                  <a:t>PV </a:t>
                </a:r>
                <a14:m>
                  <m:oMath xmlns:m="http://schemas.openxmlformats.org/officeDocument/2006/math">
                    <m:r>
                      <a:rPr lang="en-US" i="1">
                        <a:effectLst/>
                        <a:latin typeface="Cambria Math" panose="02040503050406030204" pitchFamily="18" charset="0"/>
                        <a:ea typeface="Cambria Math" panose="02040503050406030204" pitchFamily="18" charset="0"/>
                      </a:rPr>
                      <m:t>𝛼</m:t>
                    </m:r>
                  </m:oMath>
                </a14:m>
                <a:r>
                  <a:rPr lang="en-US" dirty="0">
                    <a:effectLst/>
                  </a:rPr>
                  <a:t> </a:t>
                </a:r>
                <a:r>
                  <a:rPr lang="en-US" dirty="0" err="1" smtClean="0">
                    <a:effectLst/>
                  </a:rPr>
                  <a:t>nT</a:t>
                </a:r>
                <a:r>
                  <a:rPr lang="en-US" dirty="0" smtClean="0">
                    <a:effectLst/>
                  </a:rPr>
                  <a:t>  or </a:t>
                </a:r>
                <a:r>
                  <a:rPr lang="en-US" i="1" dirty="0">
                    <a:effectLst/>
                  </a:rPr>
                  <a:t>PV </a:t>
                </a:r>
                <a14:m>
                  <m:oMath xmlns:m="http://schemas.openxmlformats.org/officeDocument/2006/math">
                    <m:r>
                      <a:rPr lang="en-IN" b="0" i="1" smtClean="0">
                        <a:effectLst/>
                        <a:latin typeface="Cambria Math" panose="02040503050406030204" pitchFamily="18" charset="0"/>
                      </a:rPr>
                      <m:t>=</m:t>
                    </m:r>
                  </m:oMath>
                </a14:m>
                <a:r>
                  <a:rPr lang="en-US" dirty="0" smtClean="0">
                    <a:effectLst/>
                  </a:rPr>
                  <a:t> </a:t>
                </a:r>
                <a:r>
                  <a:rPr lang="en-US" dirty="0" err="1" smtClean="0">
                    <a:effectLst/>
                  </a:rPr>
                  <a:t>nRT</a:t>
                </a:r>
                <a:r>
                  <a:rPr lang="en-US" dirty="0" smtClean="0">
                    <a:effectLst/>
                  </a:rPr>
                  <a:t>  (where n is number of moles of gas and </a:t>
                </a:r>
                <a:r>
                  <a:rPr lang="en-US" dirty="0">
                    <a:effectLst/>
                  </a:rPr>
                  <a:t>proportionality constant </a:t>
                </a:r>
                <a:r>
                  <a:rPr lang="en-US" i="1" dirty="0">
                    <a:effectLst/>
                  </a:rPr>
                  <a:t>R </a:t>
                </a:r>
                <a:r>
                  <a:rPr lang="en-US" dirty="0">
                    <a:effectLst/>
                  </a:rPr>
                  <a:t>is the universal gas </a:t>
                </a:r>
                <a:r>
                  <a:rPr lang="en-US" dirty="0" smtClean="0">
                    <a:effectLst/>
                  </a:rPr>
                  <a:t>constant)</a:t>
                </a:r>
              </a:p>
              <a:p>
                <a:pPr>
                  <a:buFont typeface="Wingdings" panose="05000000000000000000" pitchFamily="2" charset="2"/>
                  <a:buChar char="v"/>
                </a:pPr>
                <a:r>
                  <a:rPr lang="en-US" dirty="0" smtClean="0">
                    <a:effectLst/>
                  </a:rPr>
                  <a:t>Alternatively,</a:t>
                </a:r>
                <a:r>
                  <a:rPr lang="en-IN" dirty="0">
                    <a:effectLst/>
                  </a:rPr>
                  <a:t> </a:t>
                </a:r>
                <a:r>
                  <a:rPr lang="en-US" i="1" dirty="0" smtClean="0">
                    <a:effectLst/>
                  </a:rPr>
                  <a:t>PV </a:t>
                </a:r>
                <a:r>
                  <a:rPr lang="en-US" dirty="0">
                    <a:effectLst/>
                  </a:rPr>
                  <a:t>= </a:t>
                </a:r>
                <a:r>
                  <a:rPr lang="en-US" i="1" dirty="0" smtClean="0">
                    <a:effectLst/>
                  </a:rPr>
                  <a:t>N</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𝑘</m:t>
                        </m:r>
                      </m:e>
                      <m:sub>
                        <m:r>
                          <a:rPr lang="en-IN" b="0" i="1" smtClean="0">
                            <a:effectLst/>
                            <a:latin typeface="Cambria Math" panose="02040503050406030204" pitchFamily="18" charset="0"/>
                          </a:rPr>
                          <m:t>𝐵</m:t>
                        </m:r>
                      </m:sub>
                    </m:sSub>
                  </m:oMath>
                </a14:m>
                <a:r>
                  <a:rPr lang="en-US" i="1" dirty="0" smtClean="0">
                    <a:effectLst/>
                  </a:rPr>
                  <a:t>T ( where N is number of molecules and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dirty="0" smtClean="0">
                    <a:effectLst/>
                  </a:rPr>
                  <a:t> Boltzmann constant)</a:t>
                </a:r>
              </a:p>
              <a:p>
                <a:pPr>
                  <a:buFont typeface="Wingdings" panose="05000000000000000000" pitchFamily="2" charset="2"/>
                  <a:buChar char="v"/>
                </a:pPr>
                <a:r>
                  <a:rPr lang="en-US" dirty="0" smtClean="0">
                    <a:effectLst/>
                  </a:rPr>
                  <a:t>For one mole of gas N=</a:t>
                </a:r>
                <a14:m>
                  <m:oMath xmlns:m="http://schemas.openxmlformats.org/officeDocument/2006/math">
                    <m:sSub>
                      <m:sSubPr>
                        <m:ctrlPr>
                          <a:rPr lang="en-US" i="1">
                            <a:effectLst/>
                            <a:latin typeface="Cambria Math" panose="02040503050406030204" pitchFamily="18" charset="0"/>
                          </a:rPr>
                        </m:ctrlPr>
                      </m:sSubPr>
                      <m:e>
                        <m:r>
                          <a:rPr lang="en-IN" b="0" i="1" smtClean="0">
                            <a:effectLst/>
                            <a:latin typeface="Cambria Math" panose="02040503050406030204" pitchFamily="18" charset="0"/>
                          </a:rPr>
                          <m:t>𝑁</m:t>
                        </m:r>
                      </m:e>
                      <m:sub>
                        <m:r>
                          <a:rPr lang="en-IN" b="0" i="1" smtClean="0">
                            <a:effectLst/>
                            <a:latin typeface="Cambria Math" panose="02040503050406030204" pitchFamily="18" charset="0"/>
                          </a:rPr>
                          <m:t>𝐴</m:t>
                        </m:r>
                      </m:sub>
                    </m:sSub>
                  </m:oMath>
                </a14:m>
                <a:r>
                  <a:rPr lang="en-US" dirty="0" smtClean="0">
                    <a:effectLst/>
                  </a:rPr>
                  <a:t> (Avogadro's number), </a:t>
                </a:r>
                <a:r>
                  <a:rPr lang="en-US" i="1" dirty="0">
                    <a:effectLst/>
                  </a:rPr>
                  <a:t>PV </a:t>
                </a:r>
                <a:r>
                  <a:rPr lang="en-US" dirty="0">
                    <a:effectLst/>
                  </a:rPr>
                  <a:t>=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a:t>
                </a:r>
              </a:p>
              <a:p>
                <a:pPr>
                  <a:buFont typeface="Wingdings" panose="05000000000000000000" pitchFamily="2" charset="2"/>
                  <a:buChar char="v"/>
                </a:pPr>
                <a:r>
                  <a:rPr lang="en-US" i="1" dirty="0" smtClean="0">
                    <a:effectLst/>
                  </a:rPr>
                  <a:t> And    R=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𝑁</m:t>
                        </m:r>
                      </m:e>
                      <m:sub>
                        <m:r>
                          <a:rPr lang="en-IN" i="1">
                            <a:effectLst/>
                            <a:latin typeface="Cambria Math" panose="02040503050406030204" pitchFamily="18" charset="0"/>
                          </a:rPr>
                          <m:t>𝐴</m:t>
                        </m:r>
                      </m:sub>
                    </m:sSub>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endParaRPr lang="en-US" dirty="0" smtClean="0">
                  <a:effectLst/>
                </a:endParaRPr>
              </a:p>
              <a:p>
                <a:pPr>
                  <a:buFont typeface="Wingdings" panose="05000000000000000000" pitchFamily="2" charset="2"/>
                  <a:buChar char="v"/>
                </a:pPr>
                <a:r>
                  <a:rPr lang="en-US" dirty="0">
                    <a:effectLst/>
                  </a:rPr>
                  <a:t>A gas  obeying  the  equation  of  state </a:t>
                </a:r>
                <a:r>
                  <a:rPr lang="en-US" i="1" dirty="0">
                    <a:effectLst/>
                  </a:rPr>
                  <a:t>PV </a:t>
                </a:r>
                <a:r>
                  <a:rPr lang="en-US" dirty="0">
                    <a:effectLst/>
                  </a:rPr>
                  <a:t>= </a:t>
                </a:r>
                <a:r>
                  <a:rPr lang="en-US" i="1" dirty="0" err="1">
                    <a:effectLst/>
                  </a:rPr>
                  <a:t>nRT</a:t>
                </a:r>
                <a:r>
                  <a:rPr lang="en-US" i="1" dirty="0">
                    <a:effectLst/>
                  </a:rPr>
                  <a:t> </a:t>
                </a:r>
                <a:r>
                  <a:rPr lang="en-US" dirty="0">
                    <a:effectLst/>
                  </a:rPr>
                  <a:t>at all pressures, and temperatures is an </a:t>
                </a:r>
                <a:r>
                  <a:rPr lang="en-US" dirty="0">
                    <a:solidFill>
                      <a:srgbClr val="C00000"/>
                    </a:solidFill>
                    <a:effectLst/>
                  </a:rPr>
                  <a:t>ideal gas</a:t>
                </a:r>
                <a:endParaRPr lang="en-US" dirty="0" smtClean="0">
                  <a:solidFill>
                    <a:srgbClr val="C00000"/>
                  </a:solidFill>
                  <a:effectLst/>
                </a:endParaRPr>
              </a:p>
              <a:p>
                <a:pPr marL="0" indent="0">
                  <a:buNone/>
                </a:pPr>
                <a:r>
                  <a:rPr lang="en-US" dirty="0">
                    <a:effectLst/>
                  </a:rPr>
                  <a:t>	</a:t>
                </a:r>
                <a:endParaRPr lang="en-IN"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913795" y="1201783"/>
                <a:ext cx="10353762" cy="5381897"/>
              </a:xfrm>
              <a:blipFill>
                <a:blip r:embed="rId2"/>
                <a:stretch>
                  <a:fillRect l="-471" t="-680" r="-353"/>
                </a:stretch>
              </a:blipFill>
            </p:spPr>
            <p:txBody>
              <a:bodyPr/>
              <a:lstStyle/>
              <a:p>
                <a:r>
                  <a:rPr lang="en-IN">
                    <a:noFill/>
                  </a:rPr>
                  <a:t> </a:t>
                </a:r>
              </a:p>
            </p:txBody>
          </p:sp>
        </mc:Fallback>
      </mc:AlternateContent>
    </p:spTree>
    <p:extLst>
      <p:ext uri="{BB962C8B-B14F-4D97-AF65-F5344CB8AC3E}">
        <p14:creationId xmlns:p14="http://schemas.microsoft.com/office/powerpoint/2010/main" val="36765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609601"/>
            <a:ext cx="12087497" cy="879566"/>
          </a:xfrm>
        </p:spPr>
        <p:txBody>
          <a:bodyPr>
            <a:normAutofit fontScale="90000"/>
          </a:bodyPr>
          <a:lstStyle/>
          <a:p>
            <a:r>
              <a:rPr lang="en-US" dirty="0">
                <a:effectLst/>
              </a:rPr>
              <a:t>Interaction of Thermal Radiation and Matter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006" y="1750423"/>
                <a:ext cx="11861073" cy="5007427"/>
              </a:xfrm>
            </p:spPr>
            <p:txBody>
              <a:bodyPr>
                <a:normAutofit fontScale="85000" lnSpcReduction="10000"/>
              </a:bodyPr>
              <a:lstStyle/>
              <a:p>
                <a:r>
                  <a:rPr lang="en-US" dirty="0" smtClean="0">
                    <a:effectLst/>
                  </a:rPr>
                  <a:t>Whenever thermal radiation falls on the surface of an object, some part of heat energy is reflected, some part is absorbed and the remaining part is transmitted.</a:t>
                </a:r>
              </a:p>
              <a:p>
                <a:r>
                  <a:rPr lang="en-US" dirty="0">
                    <a:effectLst/>
                  </a:rPr>
                  <a:t>Let </a:t>
                </a:r>
                <a:r>
                  <a:rPr lang="en-US" i="1" dirty="0">
                    <a:effectLst/>
                  </a:rPr>
                  <a:t>Q </a:t>
                </a:r>
                <a:r>
                  <a:rPr lang="en-US" dirty="0">
                    <a:effectLst/>
                  </a:rPr>
                  <a:t>be the total amount of thermal energy incident on the surface of  an object and  </a:t>
                </a:r>
                <a:r>
                  <a:rPr lang="en-US" i="1" dirty="0" err="1">
                    <a:effectLst/>
                  </a:rPr>
                  <a:t>Q</a:t>
                </a:r>
                <a:r>
                  <a:rPr lang="en-US" dirty="0" err="1">
                    <a:effectLst/>
                  </a:rPr>
                  <a:t>a</a:t>
                </a:r>
                <a:r>
                  <a:rPr lang="en-US" dirty="0">
                    <a:effectLst/>
                  </a:rPr>
                  <a:t>,  </a:t>
                </a:r>
                <a:r>
                  <a:rPr lang="en-US" i="1" dirty="0" err="1">
                    <a:effectLst/>
                  </a:rPr>
                  <a:t>Q</a:t>
                </a:r>
                <a:r>
                  <a:rPr lang="en-US" dirty="0" err="1">
                    <a:effectLst/>
                  </a:rPr>
                  <a:t>r</a:t>
                </a:r>
                <a:r>
                  <a:rPr lang="en-US" dirty="0">
                    <a:effectLst/>
                  </a:rPr>
                  <a:t>   and </a:t>
                </a:r>
                <a:r>
                  <a:rPr lang="en-US" i="1" dirty="0" err="1">
                    <a:effectLst/>
                  </a:rPr>
                  <a:t>Q</a:t>
                </a:r>
                <a:r>
                  <a:rPr lang="en-US" dirty="0" err="1">
                    <a:effectLst/>
                  </a:rPr>
                  <a:t>t</a:t>
                </a:r>
                <a:r>
                  <a:rPr lang="en-US" dirty="0">
                    <a:effectLst/>
                  </a:rPr>
                  <a:t>   be  the respective </a:t>
                </a:r>
                <a:r>
                  <a:rPr lang="en-US" dirty="0" smtClean="0">
                    <a:effectLst/>
                  </a:rPr>
                  <a:t>amounts</a:t>
                </a:r>
                <a:r>
                  <a:rPr lang="en-IN" dirty="0">
                    <a:effectLst/>
                  </a:rPr>
                  <a:t> </a:t>
                </a:r>
                <a:r>
                  <a:rPr lang="en-US" dirty="0" smtClean="0">
                    <a:effectLst/>
                  </a:rPr>
                  <a:t>of </a:t>
                </a:r>
                <a:r>
                  <a:rPr lang="en-US" dirty="0">
                    <a:effectLst/>
                  </a:rPr>
                  <a:t>heat absorbed, reflected and transmitted  </a:t>
                </a:r>
                <a:r>
                  <a:rPr lang="en-US" dirty="0" smtClean="0">
                    <a:effectLst/>
                  </a:rPr>
                  <a:t>by</a:t>
                </a:r>
                <a:r>
                  <a:rPr lang="en-IN" dirty="0">
                    <a:effectLst/>
                  </a:rPr>
                  <a:t> </a:t>
                </a:r>
                <a:r>
                  <a:rPr lang="en-US" dirty="0" smtClean="0">
                    <a:effectLst/>
                  </a:rPr>
                  <a:t>the object</a:t>
                </a:r>
              </a:p>
              <a:p>
                <a:r>
                  <a:rPr lang="en-US" dirty="0">
                    <a:effectLst/>
                  </a:rPr>
                  <a:t> </a:t>
                </a:r>
                <a:r>
                  <a:rPr lang="en-US" dirty="0" smtClean="0">
                    <a:effectLst/>
                  </a:rPr>
                  <a:t>Q=</a:t>
                </a:r>
                <a:r>
                  <a:rPr lang="en-US" dirty="0" err="1" smtClean="0">
                    <a:effectLst/>
                  </a:rPr>
                  <a:t>Qa+Qr+Qt</a:t>
                </a:r>
                <a:r>
                  <a:rPr lang="en-US" dirty="0" smtClean="0">
                    <a:effectLst/>
                  </a:rPr>
                  <a:t>          =&gt; 1=</a:t>
                </a:r>
                <a14:m>
                  <m:oMath xmlns:m="http://schemas.openxmlformats.org/officeDocument/2006/math">
                    <m:f>
                      <m:fPr>
                        <m:ctrlPr>
                          <a:rPr lang="en-US" i="1" smtClean="0">
                            <a:effectLst/>
                            <a:latin typeface="Cambria Math" panose="02040503050406030204" pitchFamily="18" charset="0"/>
                          </a:rPr>
                        </m:ctrlPr>
                      </m:fPr>
                      <m:num>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𝑄</m:t>
                            </m:r>
                          </m:e>
                          <m:sub>
                            <m:r>
                              <a:rPr lang="en-IN" b="0" i="1" smtClean="0">
                                <a:effectLst/>
                                <a:latin typeface="Cambria Math" panose="02040503050406030204" pitchFamily="18" charset="0"/>
                              </a:rPr>
                              <m:t>𝑎</m:t>
                            </m:r>
                          </m:sub>
                        </m:sSub>
                      </m:num>
                      <m:den>
                        <m:r>
                          <a:rPr lang="en-IN" b="0" i="1" smtClean="0">
                            <a:effectLst/>
                            <a:latin typeface="Cambria Math" panose="02040503050406030204" pitchFamily="18" charset="0"/>
                          </a:rPr>
                          <m:t>𝑄</m:t>
                        </m:r>
                      </m:den>
                    </m:f>
                    <m:r>
                      <a:rPr lang="en-IN" b="0" i="1" smtClean="0">
                        <a:effectLst/>
                        <a:latin typeface="Cambria Math" panose="02040503050406030204" pitchFamily="18"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𝑟</m:t>
                            </m:r>
                          </m:sub>
                        </m:sSub>
                      </m:num>
                      <m:den>
                        <m:r>
                          <a:rPr lang="en-IN" i="1">
                            <a:effectLst/>
                            <a:latin typeface="Cambria Math" panose="02040503050406030204" pitchFamily="18" charset="0"/>
                          </a:rPr>
                          <m:t>𝑄</m:t>
                        </m:r>
                      </m:den>
                    </m:f>
                    <m:r>
                      <a:rPr lang="en-IN" b="0" i="1" smtClean="0">
                        <a:effectLst/>
                        <a:latin typeface="Cambria Math" panose="02040503050406030204" pitchFamily="18" charset="0"/>
                      </a:rPr>
                      <m:t> </m:t>
                    </m:r>
                  </m:oMath>
                </a14:m>
                <a:r>
                  <a:rPr lang="en-IN" dirty="0" smtClean="0"/>
                  <a:t>+</a:t>
                </a:r>
                <a14:m>
                  <m:oMath xmlns:m="http://schemas.openxmlformats.org/officeDocument/2006/math">
                    <m:r>
                      <a:rPr lang="en-IN" b="0" i="0" smtClean="0">
                        <a:effectLst/>
                        <a:latin typeface="Cambria Math" panose="02040503050406030204" pitchFamily="18" charset="0"/>
                      </a:rPr>
                      <m:t> </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b="0" i="1" smtClean="0">
                                <a:effectLst/>
                                <a:latin typeface="Cambria Math" panose="02040503050406030204" pitchFamily="18" charset="0"/>
                              </a:rPr>
                              <m:t>𝑡</m:t>
                            </m:r>
                          </m:sub>
                        </m:sSub>
                      </m:num>
                      <m:den>
                        <m:r>
                          <a:rPr lang="en-IN" i="1">
                            <a:effectLst/>
                            <a:latin typeface="Cambria Math" panose="02040503050406030204" pitchFamily="18" charset="0"/>
                          </a:rPr>
                          <m:t>𝑄</m:t>
                        </m:r>
                      </m:den>
                    </m:f>
                  </m:oMath>
                </a14:m>
                <a:endParaRPr lang="en-IN" dirty="0" smtClean="0"/>
              </a:p>
              <a:p>
                <a:r>
                  <a:rPr lang="en-IN" dirty="0"/>
                  <a:t> </a:t>
                </a:r>
                <a:r>
                  <a:rPr lang="en-IN" dirty="0" smtClean="0"/>
                  <a:t>1 = </a:t>
                </a:r>
                <a:r>
                  <a:rPr lang="en-IN" dirty="0" err="1" smtClean="0"/>
                  <a:t>a+r+t</a:t>
                </a:r>
                <a:r>
                  <a:rPr lang="en-IN" dirty="0" smtClean="0"/>
                  <a:t>   ( where a=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𝑎</m:t>
                            </m:r>
                          </m:sub>
                        </m:sSub>
                      </m:num>
                      <m:den>
                        <m:r>
                          <a:rPr lang="en-IN" i="1">
                            <a:effectLst/>
                            <a:latin typeface="Cambria Math" panose="02040503050406030204" pitchFamily="18" charset="0"/>
                          </a:rPr>
                          <m:t>𝑄</m:t>
                        </m:r>
                      </m:den>
                    </m:f>
                  </m:oMath>
                </a14:m>
                <a:r>
                  <a:rPr lang="en-IN" dirty="0" smtClean="0"/>
                  <a:t> , r=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𝑟</m:t>
                            </m:r>
                          </m:sub>
                        </m:sSub>
                      </m:num>
                      <m:den>
                        <m:r>
                          <a:rPr lang="en-IN" i="1">
                            <a:effectLst/>
                            <a:latin typeface="Cambria Math" panose="02040503050406030204" pitchFamily="18" charset="0"/>
                          </a:rPr>
                          <m:t>𝑄</m:t>
                        </m:r>
                      </m:den>
                    </m:f>
                  </m:oMath>
                </a14:m>
                <a:r>
                  <a:rPr lang="en-IN" dirty="0" smtClean="0"/>
                  <a:t>  ,  t= </a:t>
                </a:r>
                <a14:m>
                  <m:oMath xmlns:m="http://schemas.openxmlformats.org/officeDocument/2006/math">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IN" i="1">
                                <a:effectLst/>
                                <a:latin typeface="Cambria Math" panose="02040503050406030204" pitchFamily="18" charset="0"/>
                              </a:rPr>
                              <m:t>𝑄</m:t>
                            </m:r>
                          </m:e>
                          <m:sub>
                            <m:r>
                              <a:rPr lang="en-IN" i="1">
                                <a:effectLst/>
                                <a:latin typeface="Cambria Math" panose="02040503050406030204" pitchFamily="18" charset="0"/>
                              </a:rPr>
                              <m:t>𝑡</m:t>
                            </m:r>
                          </m:sub>
                        </m:sSub>
                      </m:num>
                      <m:den>
                        <m:r>
                          <a:rPr lang="en-IN" i="1">
                            <a:effectLst/>
                            <a:latin typeface="Cambria Math" panose="02040503050406030204" pitchFamily="18" charset="0"/>
                          </a:rPr>
                          <m:t>𝑄</m:t>
                        </m:r>
                      </m:den>
                    </m:f>
                  </m:oMath>
                </a14:m>
                <a:r>
                  <a:rPr lang="en-IN" dirty="0" smtClean="0"/>
                  <a:t>  )</a:t>
                </a:r>
              </a:p>
              <a:p>
                <a:r>
                  <a:rPr lang="en-US" b="1" dirty="0">
                    <a:effectLst/>
                  </a:rPr>
                  <a:t>Coefficient of absorption or absorptive power or absorptivity (</a:t>
                </a:r>
                <a:r>
                  <a:rPr lang="en-US" b="1" i="1" dirty="0">
                    <a:effectLst/>
                  </a:rPr>
                  <a:t>a</a:t>
                </a:r>
                <a:r>
                  <a:rPr lang="en-US" b="1" dirty="0">
                    <a:effectLst/>
                  </a:rPr>
                  <a:t>): </a:t>
                </a:r>
                <a:r>
                  <a:rPr lang="en-US" dirty="0">
                    <a:effectLst/>
                  </a:rPr>
                  <a:t>The ratio of amount of heat absorbed to total </a:t>
                </a:r>
                <a:r>
                  <a:rPr lang="en-US" dirty="0" smtClean="0">
                    <a:effectLst/>
                  </a:rPr>
                  <a:t>quantity </a:t>
                </a:r>
                <a:r>
                  <a:rPr lang="en-US" dirty="0">
                    <a:effectLst/>
                  </a:rPr>
                  <a:t>of heat incident is called the coefficient of </a:t>
                </a:r>
                <a:r>
                  <a:rPr lang="en-US" dirty="0" smtClean="0">
                    <a:effectLst/>
                  </a:rPr>
                  <a:t>absorption.</a:t>
                </a:r>
              </a:p>
              <a:p>
                <a:r>
                  <a:rPr lang="en-US" b="1" dirty="0">
                    <a:effectLst/>
                  </a:rPr>
                  <a:t>Coefficient of  reflection  or  reflectance  (</a:t>
                </a:r>
                <a:r>
                  <a:rPr lang="en-US" b="1" i="1" dirty="0">
                    <a:effectLst/>
                  </a:rPr>
                  <a:t>r</a:t>
                </a:r>
                <a:r>
                  <a:rPr lang="en-US" b="1" dirty="0">
                    <a:effectLst/>
                  </a:rPr>
                  <a:t>): </a:t>
                </a:r>
                <a:r>
                  <a:rPr lang="en-US" dirty="0">
                    <a:effectLst/>
                  </a:rPr>
                  <a:t>The ratio of amount of radiant energy reflected to the total energy incident is called the coefficient of </a:t>
                </a:r>
                <a:r>
                  <a:rPr lang="en-US" dirty="0" smtClean="0">
                    <a:effectLst/>
                  </a:rPr>
                  <a:t>reflection</a:t>
                </a:r>
              </a:p>
              <a:p>
                <a:r>
                  <a:rPr lang="en-US" b="1" dirty="0">
                    <a:effectLst/>
                  </a:rPr>
                  <a:t>Coefficient of transmission or </a:t>
                </a:r>
                <a:r>
                  <a:rPr lang="en-US" b="1" dirty="0" smtClean="0">
                    <a:effectLst/>
                  </a:rPr>
                  <a:t>transmittance(</a:t>
                </a:r>
                <a:r>
                  <a:rPr lang="en-US" b="1" i="1" dirty="0" smtClean="0">
                    <a:effectLst/>
                  </a:rPr>
                  <a:t>t</a:t>
                </a:r>
                <a:r>
                  <a:rPr lang="en-US" b="1" dirty="0" smtClean="0">
                    <a:effectLst/>
                  </a:rPr>
                  <a:t>): </a:t>
                </a:r>
                <a:r>
                  <a:rPr lang="en-US" dirty="0">
                    <a:effectLst/>
                  </a:rPr>
                  <a:t>The ratio of amount of radiant energy transmitted  to  total energy  incident  is </a:t>
                </a:r>
                <a:r>
                  <a:rPr lang="en-US" dirty="0" smtClean="0">
                    <a:effectLst/>
                  </a:rPr>
                  <a:t>called</a:t>
                </a:r>
                <a:r>
                  <a:rPr lang="en-IN" dirty="0">
                    <a:effectLst/>
                  </a:rPr>
                  <a:t> </a:t>
                </a:r>
                <a:r>
                  <a:rPr lang="en-US" dirty="0" smtClean="0">
                    <a:effectLst/>
                  </a:rPr>
                  <a:t>the </a:t>
                </a:r>
                <a:r>
                  <a:rPr lang="en-US" dirty="0">
                    <a:effectLst/>
                  </a:rPr>
                  <a:t>coefficient of </a:t>
                </a:r>
                <a:r>
                  <a:rPr lang="en-US" dirty="0" smtClean="0">
                    <a:effectLst/>
                  </a:rPr>
                  <a:t>transmission</a:t>
                </a:r>
              </a:p>
              <a:p>
                <a:r>
                  <a:rPr lang="en-US" dirty="0">
                    <a:effectLst/>
                  </a:rPr>
                  <a:t>Since  all the three quantities </a:t>
                </a:r>
                <a:r>
                  <a:rPr lang="en-US" i="1" dirty="0">
                    <a:effectLst/>
                  </a:rPr>
                  <a:t>a</a:t>
                </a:r>
                <a:r>
                  <a:rPr lang="en-US" dirty="0">
                    <a:effectLst/>
                  </a:rPr>
                  <a:t>, </a:t>
                </a:r>
                <a:r>
                  <a:rPr lang="en-US" i="1" dirty="0">
                    <a:effectLst/>
                  </a:rPr>
                  <a:t>r  </a:t>
                </a:r>
                <a:r>
                  <a:rPr lang="en-US" dirty="0">
                    <a:effectLst/>
                  </a:rPr>
                  <a:t>and   </a:t>
                </a:r>
                <a:r>
                  <a:rPr lang="en-US" i="1" dirty="0" smtClean="0">
                    <a:effectLst/>
                  </a:rPr>
                  <a:t>t</a:t>
                </a:r>
                <a:r>
                  <a:rPr lang="en-US" dirty="0" smtClean="0">
                    <a:effectLst/>
                  </a:rPr>
                  <a:t> </a:t>
                </a:r>
                <a:r>
                  <a:rPr lang="en-US" dirty="0">
                    <a:effectLst/>
                  </a:rPr>
                  <a:t>are ratios of thermal energies, they are dimensionless quantities</a:t>
                </a:r>
                <a:endParaRPr lang="en-IN" dirty="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006" y="1750423"/>
                <a:ext cx="11861073" cy="5007427"/>
              </a:xfrm>
              <a:blipFill>
                <a:blip r:embed="rId2"/>
                <a:stretch>
                  <a:fillRect l="-308" t="-243" b="-730"/>
                </a:stretch>
              </a:blipFill>
            </p:spPr>
            <p:txBody>
              <a:bodyPr/>
              <a:lstStyle/>
              <a:p>
                <a:r>
                  <a:rPr lang="en-IN">
                    <a:noFill/>
                  </a:rPr>
                  <a:t> </a:t>
                </a:r>
              </a:p>
            </p:txBody>
          </p:sp>
        </mc:Fallback>
      </mc:AlternateContent>
    </p:spTree>
    <p:extLst>
      <p:ext uri="{BB962C8B-B14F-4D97-AF65-F5344CB8AC3E}">
        <p14:creationId xmlns:p14="http://schemas.microsoft.com/office/powerpoint/2010/main" val="340776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609600"/>
            <a:ext cx="11704320" cy="862149"/>
          </a:xfrm>
        </p:spPr>
        <p:txBody>
          <a:bodyPr>
            <a:normAutofit fontScale="90000"/>
          </a:bodyPr>
          <a:lstStyle/>
          <a:p>
            <a:r>
              <a:rPr lang="en-US" dirty="0">
                <a:effectLst/>
              </a:rPr>
              <a:t>perfect </a:t>
            </a:r>
            <a:r>
              <a:rPr lang="en-US" dirty="0" smtClean="0">
                <a:effectLst/>
              </a:rPr>
              <a:t>transmitter, </a:t>
            </a:r>
            <a:r>
              <a:rPr lang="en-US" i="1" dirty="0">
                <a:effectLst/>
              </a:rPr>
              <a:t>diathermanous </a:t>
            </a:r>
            <a:r>
              <a:rPr lang="en-US" i="1" dirty="0" smtClean="0">
                <a:effectLst/>
              </a:rPr>
              <a:t>substance and </a:t>
            </a:r>
            <a:r>
              <a:rPr lang="en-US" i="1" dirty="0">
                <a:effectLst/>
              </a:rPr>
              <a:t>athermanous substances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1589" y="1645919"/>
                <a:ext cx="11704320" cy="5111931"/>
              </a:xfrm>
            </p:spPr>
            <p:txBody>
              <a:bodyPr>
                <a:normAutofit fontScale="92500" lnSpcReduction="10000"/>
              </a:bodyPr>
              <a:lstStyle/>
              <a:p>
                <a:r>
                  <a:rPr lang="en-US" dirty="0">
                    <a:effectLst/>
                  </a:rPr>
                  <a:t>If </a:t>
                </a:r>
                <a:r>
                  <a:rPr lang="en-US" i="1" dirty="0">
                    <a:effectLst/>
                  </a:rPr>
                  <a:t>r </a:t>
                </a:r>
                <a:r>
                  <a:rPr lang="en-US" dirty="0">
                    <a:effectLst/>
                  </a:rPr>
                  <a:t>= 0 and </a:t>
                </a:r>
                <a:r>
                  <a:rPr lang="en-US" i="1" dirty="0">
                    <a:effectLst/>
                  </a:rPr>
                  <a:t>a </a:t>
                </a:r>
                <a:r>
                  <a:rPr lang="en-US" dirty="0">
                    <a:effectLst/>
                  </a:rPr>
                  <a:t>= 0, </a:t>
                </a:r>
                <a:r>
                  <a:rPr lang="en-US">
                    <a:effectLst/>
                  </a:rPr>
                  <a:t>then </a:t>
                </a:r>
                <a:r>
                  <a:rPr lang="en-US" i="1" smtClean="0">
                    <a:effectLst/>
                  </a:rPr>
                  <a:t>t</a:t>
                </a:r>
                <a:r>
                  <a:rPr lang="en-US" smtClean="0">
                    <a:effectLst/>
                  </a:rPr>
                  <a:t> </a:t>
                </a:r>
                <a:r>
                  <a:rPr lang="en-US" dirty="0">
                    <a:effectLst/>
                  </a:rPr>
                  <a:t>= 1, all the incident energy is transmitted through the object i.e., it is a </a:t>
                </a:r>
                <a:r>
                  <a:rPr lang="en-US" dirty="0">
                    <a:solidFill>
                      <a:srgbClr val="FF0000"/>
                    </a:solidFill>
                    <a:effectLst/>
                  </a:rPr>
                  <a:t>perfect </a:t>
                </a:r>
                <a:r>
                  <a:rPr lang="en-US" dirty="0" smtClean="0">
                    <a:solidFill>
                      <a:srgbClr val="FF0000"/>
                    </a:solidFill>
                    <a:effectLst/>
                  </a:rPr>
                  <a:t>transmitter</a:t>
                </a:r>
                <a:r>
                  <a:rPr lang="en-US" dirty="0" smtClean="0">
                    <a:effectLst/>
                  </a:rPr>
                  <a:t>. </a:t>
                </a:r>
                <a:r>
                  <a:rPr lang="en-US" dirty="0">
                    <a:effectLst/>
                  </a:rPr>
                  <a:t>The object is said to be completely transparent to the </a:t>
                </a:r>
                <a:r>
                  <a:rPr lang="en-US" dirty="0" smtClean="0">
                    <a:effectLst/>
                  </a:rPr>
                  <a:t>radiation.</a:t>
                </a:r>
              </a:p>
              <a:p>
                <a:r>
                  <a:rPr lang="en-US" dirty="0">
                    <a:effectLst/>
                  </a:rPr>
                  <a:t>A substance through which heat radiations can pass is known as a </a:t>
                </a:r>
                <a:r>
                  <a:rPr lang="en-US" i="1" dirty="0">
                    <a:solidFill>
                      <a:srgbClr val="FF0000"/>
                    </a:solidFill>
                    <a:effectLst/>
                  </a:rPr>
                  <a:t>diathermanous substance</a:t>
                </a:r>
                <a:r>
                  <a:rPr lang="en-US" dirty="0">
                    <a:effectLst/>
                  </a:rPr>
                  <a:t>. For a diathermanous body, </a:t>
                </a:r>
                <a:r>
                  <a:rPr lang="en-US" i="1" dirty="0" smtClean="0">
                    <a:effectLst/>
                  </a:rPr>
                  <a:t>t</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oMath>
                </a14:m>
                <a:r>
                  <a:rPr lang="en-IN" dirty="0" smtClean="0"/>
                  <a:t>0.</a:t>
                </a:r>
              </a:p>
              <a:p>
                <a:r>
                  <a:rPr lang="en-US" dirty="0">
                    <a:effectLst/>
                  </a:rPr>
                  <a:t>Examples of diathermanous substances are glass, quartz, sodium chloride, hydrogen, oxygen, dry air </a:t>
                </a:r>
                <a:r>
                  <a:rPr lang="en-US" dirty="0" smtClean="0">
                    <a:effectLst/>
                  </a:rPr>
                  <a:t>etc.</a:t>
                </a:r>
              </a:p>
              <a:p>
                <a:r>
                  <a:rPr lang="en-US" dirty="0">
                    <a:effectLst/>
                  </a:rPr>
                  <a:t>On the other hand, if </a:t>
                </a:r>
                <a:r>
                  <a:rPr lang="en-US" i="1" dirty="0" smtClean="0">
                    <a:effectLst/>
                  </a:rPr>
                  <a:t>t</a:t>
                </a:r>
                <a:r>
                  <a:rPr lang="en-US" dirty="0" smtClean="0">
                    <a:effectLst/>
                  </a:rPr>
                  <a:t> </a:t>
                </a:r>
                <a:r>
                  <a:rPr lang="en-US" dirty="0">
                    <a:effectLst/>
                  </a:rPr>
                  <a:t>= 0 and </a:t>
                </a:r>
                <a:r>
                  <a:rPr lang="en-US" i="1" dirty="0">
                    <a:effectLst/>
                  </a:rPr>
                  <a:t>a </a:t>
                </a:r>
                <a:r>
                  <a:rPr lang="en-US" dirty="0">
                    <a:effectLst/>
                  </a:rPr>
                  <a:t>+ </a:t>
                </a:r>
                <a:r>
                  <a:rPr lang="en-US" i="1" dirty="0">
                    <a:effectLst/>
                  </a:rPr>
                  <a:t>r </a:t>
                </a:r>
                <a:r>
                  <a:rPr lang="en-US" dirty="0">
                    <a:effectLst/>
                  </a:rPr>
                  <a:t>= 1, i.e., the object does not transmit any </a:t>
                </a:r>
                <a:r>
                  <a:rPr lang="en-US" dirty="0" smtClean="0">
                    <a:effectLst/>
                  </a:rPr>
                  <a:t>radiation,</a:t>
                </a:r>
                <a:r>
                  <a:rPr lang="en-IN" dirty="0">
                    <a:effectLst/>
                  </a:rPr>
                  <a:t> </a:t>
                </a:r>
                <a:r>
                  <a:rPr lang="en-US" dirty="0" smtClean="0">
                    <a:effectLst/>
                  </a:rPr>
                  <a:t>it </a:t>
                </a:r>
                <a:r>
                  <a:rPr lang="en-US" dirty="0">
                    <a:effectLst/>
                  </a:rPr>
                  <a:t>is said to be opaque to the </a:t>
                </a:r>
                <a:r>
                  <a:rPr lang="en-US" dirty="0" smtClean="0">
                    <a:effectLst/>
                  </a:rPr>
                  <a:t>radiation</a:t>
                </a:r>
                <a:endParaRPr lang="en-IN" dirty="0">
                  <a:effectLst/>
                </a:endParaRPr>
              </a:p>
              <a:p>
                <a:r>
                  <a:rPr lang="en-US" dirty="0">
                    <a:effectLst/>
                  </a:rPr>
                  <a:t>Substances which are largely opaque to thermal radiations i.e., do not transmit heat radiations incident on them, are known as </a:t>
                </a:r>
                <a:r>
                  <a:rPr lang="en-US" i="1" dirty="0">
                    <a:solidFill>
                      <a:srgbClr val="FF0000"/>
                    </a:solidFill>
                    <a:effectLst/>
                  </a:rPr>
                  <a:t>athermanous </a:t>
                </a:r>
                <a:r>
                  <a:rPr lang="en-US" i="1" dirty="0" smtClean="0">
                    <a:solidFill>
                      <a:srgbClr val="FF0000"/>
                    </a:solidFill>
                    <a:effectLst/>
                  </a:rPr>
                  <a:t>substances</a:t>
                </a:r>
                <a:r>
                  <a:rPr lang="en-US" i="1" dirty="0" smtClean="0">
                    <a:effectLst/>
                  </a:rPr>
                  <a:t>.</a:t>
                </a:r>
              </a:p>
              <a:p>
                <a:r>
                  <a:rPr lang="en-US" dirty="0">
                    <a:effectLst/>
                  </a:rPr>
                  <a:t>Examples of athermanous substances are water, wood, iron, copper, moist air, benzene etc.</a:t>
                </a:r>
                <a:endParaRPr lang="en-IN" dirty="0">
                  <a:effectLst/>
                </a:endParaRPr>
              </a:p>
              <a:p>
                <a:r>
                  <a:rPr lang="en-US" dirty="0">
                    <a:effectLst/>
                  </a:rPr>
                  <a:t>If </a:t>
                </a:r>
                <a:r>
                  <a:rPr lang="en-US" i="1" dirty="0">
                    <a:effectLst/>
                  </a:rPr>
                  <a:t>t </a:t>
                </a:r>
                <a:r>
                  <a:rPr lang="en-US" dirty="0">
                    <a:effectLst/>
                  </a:rPr>
                  <a:t>= 0 and </a:t>
                </a:r>
                <a:r>
                  <a:rPr lang="en-US" i="1" dirty="0">
                    <a:effectLst/>
                  </a:rPr>
                  <a:t>a </a:t>
                </a:r>
                <a:r>
                  <a:rPr lang="en-US" dirty="0">
                    <a:effectLst/>
                  </a:rPr>
                  <a:t>= 0, then </a:t>
                </a:r>
                <a:r>
                  <a:rPr lang="en-US" i="1" dirty="0">
                    <a:effectLst/>
                  </a:rPr>
                  <a:t>r </a:t>
                </a:r>
                <a:r>
                  <a:rPr lang="en-US" dirty="0">
                    <a:effectLst/>
                  </a:rPr>
                  <a:t>= 1, all </a:t>
                </a:r>
                <a:r>
                  <a:rPr lang="en-US" dirty="0" smtClean="0">
                    <a:effectLst/>
                  </a:rPr>
                  <a:t>the </a:t>
                </a:r>
                <a:r>
                  <a:rPr lang="en-US" dirty="0">
                    <a:effectLst/>
                  </a:rPr>
                  <a:t>incident energy is reflected by the object i.e., </a:t>
                </a:r>
                <a:r>
                  <a:rPr lang="en-US" dirty="0" smtClean="0">
                    <a:effectLst/>
                  </a:rPr>
                  <a:t>it </a:t>
                </a:r>
                <a:r>
                  <a:rPr lang="en-US" dirty="0">
                    <a:effectLst/>
                  </a:rPr>
                  <a:t>is a </a:t>
                </a:r>
                <a:r>
                  <a:rPr lang="en-US" dirty="0">
                    <a:solidFill>
                      <a:srgbClr val="FF0000"/>
                    </a:solidFill>
                    <a:effectLst/>
                  </a:rPr>
                  <a:t>perfect </a:t>
                </a:r>
                <a:r>
                  <a:rPr lang="en-US" dirty="0" smtClean="0">
                    <a:solidFill>
                      <a:srgbClr val="FF0000"/>
                    </a:solidFill>
                    <a:effectLst/>
                  </a:rPr>
                  <a:t>reflector</a:t>
                </a:r>
                <a:r>
                  <a:rPr lang="en-US" dirty="0" smtClean="0">
                    <a:effectLst/>
                  </a:rPr>
                  <a: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1589" y="1645919"/>
                <a:ext cx="11704320" cy="5111931"/>
              </a:xfrm>
              <a:blipFill>
                <a:blip r:embed="rId2"/>
                <a:stretch>
                  <a:fillRect l="-365" t="-596"/>
                </a:stretch>
              </a:blipFill>
            </p:spPr>
            <p:txBody>
              <a:bodyPr/>
              <a:lstStyle/>
              <a:p>
                <a:r>
                  <a:rPr lang="en-IN">
                    <a:noFill/>
                  </a:rPr>
                  <a:t> </a:t>
                </a:r>
              </a:p>
            </p:txBody>
          </p:sp>
        </mc:Fallback>
      </mc:AlternateContent>
    </p:spTree>
    <p:extLst>
      <p:ext uri="{BB962C8B-B14F-4D97-AF65-F5344CB8AC3E}">
        <p14:creationId xmlns:p14="http://schemas.microsoft.com/office/powerpoint/2010/main" val="35236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perfect blackbody</a:t>
            </a:r>
            <a:endParaRPr lang="en-IN" dirty="0"/>
          </a:p>
        </p:txBody>
      </p:sp>
      <p:sp>
        <p:nvSpPr>
          <p:cNvPr id="3" name="Content Placeholder 2"/>
          <p:cNvSpPr>
            <a:spLocks noGrp="1"/>
          </p:cNvSpPr>
          <p:nvPr>
            <p:ph idx="1"/>
          </p:nvPr>
        </p:nvSpPr>
        <p:spPr/>
        <p:txBody>
          <a:bodyPr/>
          <a:lstStyle/>
          <a:p>
            <a:r>
              <a:rPr lang="en-US" dirty="0">
                <a:effectLst/>
              </a:rPr>
              <a:t>A body, which absorbs the entire radiant energy  incident  on  it,  is  called  an  ideal   or perfect blackbody. </a:t>
            </a:r>
            <a:endParaRPr lang="en-US" dirty="0" smtClean="0">
              <a:effectLst/>
            </a:endParaRPr>
          </a:p>
          <a:p>
            <a:r>
              <a:rPr lang="en-US" dirty="0" smtClean="0">
                <a:effectLst/>
              </a:rPr>
              <a:t>Thus</a:t>
            </a:r>
            <a:r>
              <a:rPr lang="en-US" dirty="0">
                <a:effectLst/>
              </a:rPr>
              <a:t>, for a perfect blackbody, </a:t>
            </a:r>
            <a:r>
              <a:rPr lang="en-US" i="1" dirty="0">
                <a:effectLst/>
              </a:rPr>
              <a:t>a </a:t>
            </a:r>
            <a:r>
              <a:rPr lang="en-US" dirty="0">
                <a:effectLst/>
              </a:rPr>
              <a:t>= 1. Any surface that absorbs all the energy incident on it, and does not reflect any energy, therefore, appears black (unless its temperature is very high to be self-luminous). </a:t>
            </a:r>
          </a:p>
          <a:p>
            <a:r>
              <a:rPr lang="en-US" dirty="0" smtClean="0">
                <a:effectLst/>
              </a:rPr>
              <a:t>Lamp </a:t>
            </a:r>
            <a:r>
              <a:rPr lang="en-US" dirty="0">
                <a:effectLst/>
              </a:rPr>
              <a:t>black or platinum black that absorb nearly 97% of incident radiant heat, resemble a perfect </a:t>
            </a:r>
            <a:r>
              <a:rPr lang="en-US" dirty="0" smtClean="0">
                <a:effectLst/>
              </a:rPr>
              <a:t>blackbody.</a:t>
            </a:r>
            <a:endParaRPr lang="en-IN" dirty="0"/>
          </a:p>
        </p:txBody>
      </p:sp>
    </p:spTree>
    <p:extLst>
      <p:ext uri="{BB962C8B-B14F-4D97-AF65-F5344CB8AC3E}">
        <p14:creationId xmlns:p14="http://schemas.microsoft.com/office/powerpoint/2010/main" val="36946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Ferry’s Blackbody</a:t>
            </a:r>
            <a:endParaRPr lang="en-IN" dirty="0"/>
          </a:p>
        </p:txBody>
      </p:sp>
      <p:sp>
        <p:nvSpPr>
          <p:cNvPr id="4" name="Content Placeholder 3"/>
          <p:cNvSpPr>
            <a:spLocks noGrp="1"/>
          </p:cNvSpPr>
          <p:nvPr>
            <p:ph sz="half" idx="2"/>
          </p:nvPr>
        </p:nvSpPr>
        <p:spPr>
          <a:xfrm>
            <a:off x="4963886" y="1672047"/>
            <a:ext cx="7080068" cy="5042262"/>
          </a:xfrm>
        </p:spPr>
        <p:txBody>
          <a:bodyPr>
            <a:normAutofit fontScale="85000" lnSpcReduction="10000"/>
          </a:bodyPr>
          <a:lstStyle/>
          <a:p>
            <a:r>
              <a:rPr lang="en-US" dirty="0">
                <a:effectLst/>
              </a:rPr>
              <a:t>It consists of a double walled hollow sphere having tiny hole or aperture, through which radiant heat can </a:t>
            </a:r>
            <a:r>
              <a:rPr lang="en-US" dirty="0" smtClean="0">
                <a:effectLst/>
              </a:rPr>
              <a:t>enter.</a:t>
            </a:r>
          </a:p>
          <a:p>
            <a:r>
              <a:rPr lang="en-US" dirty="0">
                <a:effectLst/>
              </a:rPr>
              <a:t>The space between the walls is evacuated and outer surface of the sphere is </a:t>
            </a:r>
            <a:r>
              <a:rPr lang="en-US" dirty="0" smtClean="0">
                <a:effectLst/>
              </a:rPr>
              <a:t>silvered.</a:t>
            </a:r>
          </a:p>
          <a:p>
            <a:r>
              <a:rPr lang="en-US" dirty="0">
                <a:effectLst/>
              </a:rPr>
              <a:t>The inner surface of sphere is coated with lamp- </a:t>
            </a:r>
            <a:r>
              <a:rPr lang="en-US" dirty="0" smtClean="0">
                <a:effectLst/>
              </a:rPr>
              <a:t>black.</a:t>
            </a:r>
          </a:p>
          <a:p>
            <a:r>
              <a:rPr lang="en-US" dirty="0">
                <a:effectLst/>
              </a:rPr>
              <a:t>There is a conical projection on the inner surface of sphere opposite the </a:t>
            </a:r>
            <a:r>
              <a:rPr lang="en-US" dirty="0" smtClean="0">
                <a:effectLst/>
              </a:rPr>
              <a:t>aperture.</a:t>
            </a:r>
          </a:p>
          <a:p>
            <a:r>
              <a:rPr lang="en-US" dirty="0">
                <a:effectLst/>
              </a:rPr>
              <a:t>The projection ensures that a ray travelling along the axis of the aperture is not incident normally on the surface and is therefore not reflected back along the same </a:t>
            </a:r>
            <a:r>
              <a:rPr lang="en-US" dirty="0" smtClean="0">
                <a:effectLst/>
              </a:rPr>
              <a:t>path.</a:t>
            </a:r>
          </a:p>
          <a:p>
            <a:r>
              <a:rPr lang="en-US" dirty="0">
                <a:effectLst/>
              </a:rPr>
              <a:t>Radiation entering through the small hole has negligible chance of escaping back through the small </a:t>
            </a:r>
            <a:r>
              <a:rPr lang="en-US" dirty="0" smtClean="0">
                <a:effectLst/>
              </a:rPr>
              <a:t>hole</a:t>
            </a:r>
          </a:p>
          <a:p>
            <a:r>
              <a:rPr lang="en-US" dirty="0">
                <a:effectLst/>
              </a:rPr>
              <a:t>A heat ray entering the sphere through the aperture suffers multiple reflections and is almost completely absorbed inside</a:t>
            </a:r>
            <a:endParaRPr lang="en-IN" dirty="0"/>
          </a:p>
        </p:txBody>
      </p:sp>
      <p:pic>
        <p:nvPicPr>
          <p:cNvPr id="5" name="image361.png"/>
          <p:cNvPicPr>
            <a:picLocks noGrp="1"/>
          </p:cNvPicPr>
          <p:nvPr>
            <p:ph sz="half" idx="1"/>
          </p:nvPr>
        </p:nvPicPr>
        <p:blipFill>
          <a:blip r:embed="rId2" cstate="print"/>
          <a:stretch>
            <a:fillRect/>
          </a:stretch>
        </p:blipFill>
        <p:spPr>
          <a:xfrm>
            <a:off x="243840" y="1741714"/>
            <a:ext cx="4641669" cy="3039292"/>
          </a:xfrm>
          <a:prstGeom prst="rect">
            <a:avLst/>
          </a:prstGeom>
          <a:solidFill>
            <a:schemeClr val="tx1"/>
          </a:solidFill>
          <a:ln>
            <a:solidFill>
              <a:schemeClr val="tx1"/>
            </a:solidFill>
          </a:ln>
        </p:spPr>
      </p:pic>
    </p:spTree>
    <p:extLst>
      <p:ext uri="{BB962C8B-B14F-4D97-AF65-F5344CB8AC3E}">
        <p14:creationId xmlns:p14="http://schemas.microsoft.com/office/powerpoint/2010/main" val="251366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fade">
                                      <p:cBhvr>
                                        <p:cTn id="56" dur="1000"/>
                                        <p:tgtEl>
                                          <p:spTgt spid="4">
                                            <p:txEl>
                                              <p:pRg st="6" end="6"/>
                                            </p:txEl>
                                          </p:spTgt>
                                        </p:tgtEl>
                                      </p:cBhvr>
                                    </p:animEffect>
                                    <p:anim calcmode="lin" valueType="num">
                                      <p:cBhvr>
                                        <p:cTn id="5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609600"/>
            <a:ext cx="10353761" cy="714103"/>
          </a:xfrm>
        </p:spPr>
        <p:txBody>
          <a:bodyPr/>
          <a:lstStyle/>
          <a:p>
            <a:r>
              <a:rPr lang="en-US" dirty="0">
                <a:effectLst/>
              </a:rPr>
              <a:t>Emission of Heat Radiation</a:t>
            </a:r>
            <a:endParaRPr lang="en-IN"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35130" y="1428206"/>
                <a:ext cx="11861075" cy="5242560"/>
              </a:xfrm>
            </p:spPr>
            <p:txBody>
              <a:bodyPr/>
              <a:lstStyle/>
              <a:p>
                <a:r>
                  <a:rPr lang="en-US" dirty="0" smtClean="0">
                    <a:effectLst/>
                  </a:rPr>
                  <a:t>According to Pierre Prevost </a:t>
                </a:r>
                <a:r>
                  <a:rPr lang="en-US" dirty="0">
                    <a:effectLst/>
                  </a:rPr>
                  <a:t>theory, all bodies at  all temperatures above 0 K (absolute zero temperature) radiate thermal energy and  at the same time, they absorb radiation received from the </a:t>
                </a:r>
                <a:r>
                  <a:rPr lang="en-US" dirty="0" smtClean="0">
                    <a:effectLst/>
                  </a:rPr>
                  <a:t>surroundings.</a:t>
                </a:r>
              </a:p>
              <a:p>
                <a:r>
                  <a:rPr lang="en-US" dirty="0">
                    <a:effectLst/>
                  </a:rPr>
                  <a:t>The amount of thermal radiation emitted per unit time  depends  on the nature of emitting surface, its area and its </a:t>
                </a:r>
                <a:r>
                  <a:rPr lang="en-US" dirty="0" smtClean="0">
                    <a:effectLst/>
                  </a:rPr>
                  <a:t>temperature.</a:t>
                </a:r>
              </a:p>
              <a:p>
                <a:r>
                  <a:rPr lang="en-US" dirty="0">
                    <a:effectLst/>
                  </a:rPr>
                  <a:t>The amount of heat radiated, </a:t>
                </a:r>
                <a:r>
                  <a:rPr lang="en-US" i="1" dirty="0">
                    <a:effectLst/>
                  </a:rPr>
                  <a:t>Q</a:t>
                </a:r>
                <a:r>
                  <a:rPr lang="en-US" dirty="0">
                    <a:effectLst/>
                  </a:rPr>
                  <a:t>, is directly proportional to the surface area (</a:t>
                </a:r>
                <a:r>
                  <a:rPr lang="en-US" i="1" dirty="0">
                    <a:effectLst/>
                  </a:rPr>
                  <a:t>A</a:t>
                </a:r>
                <a:r>
                  <a:rPr lang="en-US" dirty="0">
                    <a:effectLst/>
                  </a:rPr>
                  <a:t>) and time </a:t>
                </a:r>
                <a:r>
                  <a:rPr lang="en-US" dirty="0" smtClean="0">
                    <a:effectLst/>
                  </a:rPr>
                  <a:t>duration(</a:t>
                </a:r>
                <a:r>
                  <a:rPr lang="en-US" i="1" dirty="0" smtClean="0">
                    <a:effectLst/>
                  </a:rPr>
                  <a:t>t</a:t>
                </a:r>
                <a:r>
                  <a:rPr lang="en-US" dirty="0" smtClean="0">
                    <a:effectLst/>
                  </a:rPr>
                  <a:t>)</a:t>
                </a:r>
              </a:p>
              <a:p>
                <a:r>
                  <a:rPr lang="en-US" dirty="0" smtClean="0">
                    <a:effectLst/>
                  </a:rPr>
                  <a:t>It </a:t>
                </a:r>
                <a:r>
                  <a:rPr lang="en-US" dirty="0">
                    <a:effectLst/>
                  </a:rPr>
                  <a:t>is therefore convenient to consider the quantity of heat radiated per unit area per unit </a:t>
                </a:r>
                <a:r>
                  <a:rPr lang="en-US" dirty="0" smtClean="0">
                    <a:effectLst/>
                  </a:rPr>
                  <a:t>time</a:t>
                </a:r>
              </a:p>
              <a:p>
                <a:r>
                  <a:rPr lang="en-US" dirty="0" smtClean="0">
                    <a:effectLst/>
                  </a:rPr>
                  <a:t>thus </a:t>
                </a:r>
                <a:r>
                  <a:rPr lang="en-US" i="1" dirty="0">
                    <a:effectLst/>
                  </a:rPr>
                  <a:t>emissive power </a:t>
                </a:r>
                <a:r>
                  <a:rPr lang="en-US" dirty="0">
                    <a:effectLst/>
                  </a:rPr>
                  <a:t>or </a:t>
                </a:r>
                <a:r>
                  <a:rPr lang="en-US" i="1" dirty="0">
                    <a:effectLst/>
                  </a:rPr>
                  <a:t>radiant </a:t>
                </a:r>
                <a:r>
                  <a:rPr lang="en-US" i="1" dirty="0" smtClean="0">
                    <a:effectLst/>
                  </a:rPr>
                  <a:t>power</a:t>
                </a:r>
                <a:r>
                  <a:rPr lang="en-US" dirty="0">
                    <a:effectLst/>
                  </a:rPr>
                  <a:t> </a:t>
                </a:r>
                <a:r>
                  <a:rPr lang="en-US" dirty="0" smtClean="0">
                    <a:effectLst/>
                  </a:rPr>
                  <a:t>( </a:t>
                </a:r>
                <a:r>
                  <a:rPr lang="en-US" i="1" dirty="0" smtClean="0">
                    <a:effectLst/>
                  </a:rPr>
                  <a:t>R</a:t>
                </a:r>
                <a:r>
                  <a:rPr lang="en-US" dirty="0">
                    <a:effectLst/>
                  </a:rPr>
                  <a:t>)</a:t>
                </a:r>
                <a:r>
                  <a:rPr lang="en-US" dirty="0" smtClean="0">
                    <a:effectLst/>
                  </a:rPr>
                  <a:t> </a:t>
                </a:r>
                <a:r>
                  <a:rPr lang="en-US" dirty="0">
                    <a:effectLst/>
                  </a:rPr>
                  <a:t>of the body, at a </a:t>
                </a:r>
                <a:r>
                  <a:rPr lang="en-US" dirty="0" smtClean="0">
                    <a:effectLst/>
                  </a:rPr>
                  <a:t>given</a:t>
                </a:r>
                <a:r>
                  <a:rPr lang="en-IN" dirty="0">
                    <a:effectLst/>
                  </a:rPr>
                  <a:t> </a:t>
                </a:r>
                <a:r>
                  <a:rPr lang="en-US" dirty="0" smtClean="0">
                    <a:effectLst/>
                  </a:rPr>
                  <a:t>temperature </a:t>
                </a:r>
                <a:r>
                  <a:rPr lang="en-US" i="1" dirty="0" smtClean="0">
                    <a:effectLst/>
                  </a:rPr>
                  <a:t>T, is given by, 		R = </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𝑄</m:t>
                        </m:r>
                      </m:num>
                      <m:den>
                        <m:r>
                          <a:rPr lang="en-IN" b="0" i="1" smtClean="0">
                            <a:effectLst/>
                            <a:latin typeface="Cambria Math" panose="02040503050406030204" pitchFamily="18" charset="0"/>
                          </a:rPr>
                          <m:t>𝐴𝑡</m:t>
                        </m:r>
                      </m:den>
                    </m:f>
                  </m:oMath>
                </a14:m>
                <a:endParaRPr lang="en-IN" i="1" dirty="0" smtClean="0">
                  <a:effectLst/>
                </a:endParaRPr>
              </a:p>
              <a:p>
                <a:r>
                  <a:rPr lang="en-US" dirty="0">
                    <a:effectLst/>
                  </a:rPr>
                  <a:t>Dimensions </a:t>
                </a:r>
                <a:r>
                  <a:rPr lang="en-US" i="1" dirty="0" smtClean="0">
                    <a:effectLst/>
                  </a:rPr>
                  <a:t>of </a:t>
                </a:r>
                <a:r>
                  <a:rPr lang="en-US" dirty="0" smtClean="0">
                    <a:effectLst/>
                  </a:rPr>
                  <a:t>emissive</a:t>
                </a:r>
                <a:r>
                  <a:rPr lang="en-US" dirty="0">
                    <a:effectLst/>
                  </a:rPr>
                  <a:t> </a:t>
                </a:r>
                <a:r>
                  <a:rPr lang="en-US" dirty="0" smtClean="0">
                    <a:effectLst/>
                  </a:rPr>
                  <a:t>power</a:t>
                </a:r>
                <a:r>
                  <a:rPr lang="en-US" dirty="0">
                    <a:effectLst/>
                  </a:rPr>
                  <a:t> </a:t>
                </a:r>
                <a:r>
                  <a:rPr lang="en-US" dirty="0" smtClean="0">
                    <a:effectLst/>
                  </a:rPr>
                  <a:t>are </a:t>
                </a:r>
                <a:r>
                  <a:rPr lang="en-US" dirty="0">
                    <a:effectLst/>
                  </a:rPr>
                  <a:t>[LoM1T-3] and SI unit is J m-2 s-1 or W/m2</a:t>
                </a:r>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35130" y="1428206"/>
                <a:ext cx="11861075" cy="5242560"/>
              </a:xfrm>
              <a:blipFill>
                <a:blip r:embed="rId2"/>
                <a:stretch>
                  <a:fillRect l="-463" r="-308"/>
                </a:stretch>
              </a:blipFill>
            </p:spPr>
            <p:txBody>
              <a:bodyPr/>
              <a:lstStyle/>
              <a:p>
                <a:r>
                  <a:rPr lang="en-IN">
                    <a:noFill/>
                  </a:rPr>
                  <a:t> </a:t>
                </a:r>
              </a:p>
            </p:txBody>
          </p:sp>
        </mc:Fallback>
      </mc:AlternateContent>
    </p:spTree>
    <p:extLst>
      <p:ext uri="{BB962C8B-B14F-4D97-AF65-F5344CB8AC3E}">
        <p14:creationId xmlns:p14="http://schemas.microsoft.com/office/powerpoint/2010/main" val="184531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853440"/>
          </a:xfrm>
        </p:spPr>
        <p:txBody>
          <a:bodyPr/>
          <a:lstStyle/>
          <a:p>
            <a:r>
              <a:rPr lang="en-US" dirty="0">
                <a:effectLst/>
              </a:rPr>
              <a:t>Coefficient of Emission </a:t>
            </a:r>
            <a:r>
              <a:rPr lang="en-US" dirty="0" smtClean="0">
                <a:effectLst/>
              </a:rPr>
              <a:t>or </a:t>
            </a:r>
            <a:r>
              <a:rPr lang="en-US" dirty="0">
                <a:effectLst/>
              </a:rPr>
              <a:t>Emissivity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1554" y="1567543"/>
                <a:ext cx="11181806" cy="4998720"/>
              </a:xfrm>
            </p:spPr>
            <p:txBody>
              <a:bodyPr>
                <a:normAutofit/>
              </a:bodyPr>
              <a:lstStyle/>
              <a:p>
                <a:r>
                  <a:rPr lang="en-US" dirty="0" smtClean="0">
                    <a:effectLst/>
                  </a:rPr>
                  <a:t>The coefficient of emission or  emissivity(</a:t>
                </a:r>
                <a:r>
                  <a:rPr lang="en-US" i="1" dirty="0" smtClean="0">
                    <a:effectLst/>
                  </a:rPr>
                  <a:t>e</a:t>
                </a:r>
                <a:r>
                  <a:rPr lang="en-US" dirty="0">
                    <a:effectLst/>
                  </a:rPr>
                  <a:t>) of a given surface is the ratio of the emissive </a:t>
                </a:r>
                <a:r>
                  <a:rPr lang="en-US" dirty="0" smtClean="0">
                    <a:effectLst/>
                  </a:rPr>
                  <a:t>power ( </a:t>
                </a:r>
                <a:r>
                  <a:rPr lang="en-US" i="1" dirty="0" smtClean="0">
                    <a:effectLst/>
                  </a:rPr>
                  <a:t>R) </a:t>
                </a:r>
                <a:r>
                  <a:rPr lang="en-US" dirty="0">
                    <a:effectLst/>
                  </a:rPr>
                  <a:t>of the surface to the emissive power </a:t>
                </a:r>
                <a:r>
                  <a:rPr lang="en-US" dirty="0" smtClean="0">
                    <a:effectLst/>
                  </a:rPr>
                  <a:t>(</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𝑅</m:t>
                        </m:r>
                      </m:e>
                      <m:sub>
                        <m:r>
                          <a:rPr lang="en-IN" b="0" i="1" smtClean="0">
                            <a:effectLst/>
                            <a:latin typeface="Cambria Math" panose="02040503050406030204" pitchFamily="18" charset="0"/>
                          </a:rPr>
                          <m:t>𝐵</m:t>
                        </m:r>
                      </m:sub>
                    </m:sSub>
                  </m:oMath>
                </a14:m>
                <a:r>
                  <a:rPr lang="en-US" dirty="0" smtClean="0">
                    <a:effectLst/>
                  </a:rPr>
                  <a:t>)   </a:t>
                </a:r>
                <a:r>
                  <a:rPr lang="en-US" dirty="0">
                    <a:effectLst/>
                  </a:rPr>
                  <a:t>of  a  perfect  black  surface,  at  the  </a:t>
                </a:r>
                <a:r>
                  <a:rPr lang="en-US" dirty="0" smtClean="0">
                    <a:effectLst/>
                  </a:rPr>
                  <a:t>same</a:t>
                </a:r>
                <a:r>
                  <a:rPr lang="en-IN" dirty="0">
                    <a:effectLst/>
                  </a:rPr>
                  <a:t> </a:t>
                </a:r>
                <a:r>
                  <a:rPr lang="en-US" dirty="0" smtClean="0">
                    <a:effectLst/>
                  </a:rPr>
                  <a:t>temperature.</a:t>
                </a:r>
              </a:p>
              <a:p>
                <a:r>
                  <a:rPr lang="en-US" dirty="0">
                    <a:effectLst/>
                  </a:rPr>
                  <a:t> </a:t>
                </a:r>
                <a:r>
                  <a:rPr lang="en-US" dirty="0" smtClean="0">
                    <a:effectLst/>
                  </a:rPr>
                  <a:t> e=</a:t>
                </a:r>
                <a14:m>
                  <m:oMath xmlns:m="http://schemas.openxmlformats.org/officeDocument/2006/math">
                    <m:r>
                      <a:rPr lang="en-IN" b="0" i="0" smtClean="0">
                        <a:effectLst/>
                        <a:latin typeface="Cambria Math" panose="02040503050406030204" pitchFamily="18" charset="0"/>
                      </a:rPr>
                      <m:t> </m:t>
                    </m:r>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𝑅</m:t>
                        </m:r>
                      </m:num>
                      <m:den>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𝑅</m:t>
                            </m:r>
                          </m:e>
                          <m:sub>
                            <m:r>
                              <a:rPr lang="en-IN" b="0" i="1" smtClean="0">
                                <a:effectLst/>
                                <a:latin typeface="Cambria Math" panose="02040503050406030204" pitchFamily="18" charset="0"/>
                              </a:rPr>
                              <m:t>𝐵</m:t>
                            </m:r>
                          </m:sub>
                        </m:sSub>
                      </m:den>
                    </m:f>
                  </m:oMath>
                </a14:m>
                <a:endParaRPr lang="en-IN" dirty="0" smtClean="0"/>
              </a:p>
              <a:p>
                <a:r>
                  <a:rPr lang="en-US" dirty="0">
                    <a:effectLst/>
                  </a:rPr>
                  <a:t>For a perfect blackbody </a:t>
                </a:r>
                <a:r>
                  <a:rPr lang="en-US" i="1" dirty="0">
                    <a:effectLst/>
                  </a:rPr>
                  <a:t>e </a:t>
                </a:r>
                <a:r>
                  <a:rPr lang="en-US" dirty="0">
                    <a:effectLst/>
                  </a:rPr>
                  <a:t>= 1 , whereas for a perfect reflector </a:t>
                </a:r>
                <a:r>
                  <a:rPr lang="en-US" i="1" dirty="0">
                    <a:effectLst/>
                  </a:rPr>
                  <a:t>e </a:t>
                </a:r>
                <a:r>
                  <a:rPr lang="en-US" dirty="0">
                    <a:effectLst/>
                  </a:rPr>
                  <a:t>= </a:t>
                </a:r>
                <a:r>
                  <a:rPr lang="en-US" dirty="0" smtClean="0">
                    <a:effectLst/>
                  </a:rPr>
                  <a:t>0.</a:t>
                </a:r>
              </a:p>
              <a:p>
                <a:r>
                  <a:rPr lang="en-US" dirty="0" smtClean="0">
                    <a:effectLst/>
                  </a:rPr>
                  <a:t>Ordinary body </a:t>
                </a:r>
                <a:r>
                  <a:rPr lang="en-US" dirty="0">
                    <a:effectLst/>
                  </a:rPr>
                  <a:t>radiate at  a  rate less then that of the blackbody at the same </a:t>
                </a:r>
                <a:r>
                  <a:rPr lang="en-US" dirty="0" smtClean="0">
                    <a:effectLst/>
                  </a:rPr>
                  <a:t>temperature.</a:t>
                </a:r>
              </a:p>
              <a:p>
                <a:r>
                  <a:rPr lang="en-IN" dirty="0" smtClean="0"/>
                  <a:t>Hence </a:t>
                </a:r>
                <a:r>
                  <a:rPr lang="en-US" dirty="0">
                    <a:effectLst/>
                  </a:rPr>
                  <a:t>an ordinary body, 0 &lt; </a:t>
                </a:r>
                <a:r>
                  <a:rPr lang="en-US" i="1" dirty="0">
                    <a:effectLst/>
                  </a:rPr>
                  <a:t>e </a:t>
                </a:r>
                <a:r>
                  <a:rPr lang="en-US" dirty="0">
                    <a:effectLst/>
                  </a:rPr>
                  <a:t>&lt; 1 depending on the nature of the </a:t>
                </a:r>
                <a:r>
                  <a:rPr lang="en-US" dirty="0" smtClean="0">
                    <a:effectLst/>
                  </a:rPr>
                  <a:t>surface.</a:t>
                </a:r>
              </a:p>
              <a:p>
                <a:r>
                  <a:rPr lang="en-US" dirty="0">
                    <a:effectLst/>
                  </a:rPr>
                  <a:t>e.g., emissivity of copper is </a:t>
                </a:r>
                <a:r>
                  <a:rPr lang="en-US" dirty="0" smtClean="0">
                    <a:effectLst/>
                  </a:rPr>
                  <a:t>0.3</a:t>
                </a:r>
              </a:p>
              <a:p>
                <a:r>
                  <a:rPr lang="en-US" dirty="0">
                    <a:effectLst/>
                  </a:rPr>
                  <a:t>Emissivity is larger for rough surfaces and smaller for smooth and polished </a:t>
                </a:r>
                <a:r>
                  <a:rPr lang="en-US" dirty="0" smtClean="0">
                    <a:effectLst/>
                  </a:rPr>
                  <a:t>surfaces.</a:t>
                </a:r>
              </a:p>
              <a:p>
                <a:r>
                  <a:rPr lang="en-US" dirty="0">
                    <a:effectLst/>
                  </a:rPr>
                  <a:t>Emissivity also varies with temperature and wavelength of radiation to some extent</a:t>
                </a:r>
                <a:endParaRPr lang="en-US" dirty="0" smtClean="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1554" y="1567543"/>
                <a:ext cx="11181806" cy="4998720"/>
              </a:xfrm>
              <a:blipFill>
                <a:blip r:embed="rId2"/>
                <a:stretch>
                  <a:fillRect l="-600"/>
                </a:stretch>
              </a:blipFill>
            </p:spPr>
            <p:txBody>
              <a:bodyPr/>
              <a:lstStyle/>
              <a:p>
                <a:r>
                  <a:rPr lang="en-IN">
                    <a:noFill/>
                  </a:rPr>
                  <a:t> </a:t>
                </a:r>
              </a:p>
            </p:txBody>
          </p:sp>
        </mc:Fallback>
      </mc:AlternateContent>
    </p:spTree>
    <p:extLst>
      <p:ext uri="{BB962C8B-B14F-4D97-AF65-F5344CB8AC3E}">
        <p14:creationId xmlns:p14="http://schemas.microsoft.com/office/powerpoint/2010/main" val="380143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Kirchhoff’s Law of Heat Radiation </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effectLst/>
                  </a:rPr>
                  <a:t>It states that </a:t>
                </a:r>
                <a:r>
                  <a:rPr lang="en-US" i="1" dirty="0">
                    <a:effectLst/>
                  </a:rPr>
                  <a:t>at a given temperature</a:t>
                </a:r>
                <a:r>
                  <a:rPr lang="en-US" dirty="0">
                    <a:effectLst/>
                  </a:rPr>
                  <a:t>, </a:t>
                </a:r>
                <a:r>
                  <a:rPr lang="en-US" i="1" dirty="0">
                    <a:effectLst/>
                  </a:rPr>
                  <a:t>the ratio of emissive power to coefficient of absorption of a body is equal to the emissive power of a perfect blackbody at the same temperature for all </a:t>
                </a:r>
                <a:r>
                  <a:rPr lang="en-US" i="1" dirty="0" smtClean="0">
                    <a:effectLst/>
                  </a:rPr>
                  <a:t>wavelengths. </a:t>
                </a:r>
                <a:r>
                  <a:rPr lang="en-US" i="1" dirty="0">
                    <a:effectLst/>
                  </a:rPr>
                  <a:t> </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𝑅</m:t>
                        </m:r>
                      </m:num>
                      <m:den>
                        <m:r>
                          <a:rPr lang="en-IN" b="0" i="1" smtClean="0">
                            <a:effectLst/>
                            <a:latin typeface="Cambria Math" panose="02040503050406030204" pitchFamily="18" charset="0"/>
                          </a:rPr>
                          <m:t>𝑎</m:t>
                        </m:r>
                      </m:den>
                    </m:f>
                  </m:oMath>
                </a14:m>
                <a:r>
                  <a:rPr lang="en-US" i="1" dirty="0" smtClean="0">
                    <a:effectLst/>
                  </a:rPr>
                  <a:t> =</a:t>
                </a:r>
                <a14:m>
                  <m:oMath xmlns:m="http://schemas.openxmlformats.org/officeDocument/2006/math">
                    <m:r>
                      <a:rPr lang="en-IN" b="0" i="1" dirty="0" smtClean="0">
                        <a:effectLst/>
                        <a:latin typeface="Cambria Math" panose="02040503050406030204" pitchFamily="18" charset="0"/>
                      </a:rPr>
                      <m:t> </m:t>
                    </m:r>
                    <m:sSub>
                      <m:sSubPr>
                        <m:ctrlPr>
                          <a:rPr lang="en-US" i="1" dirty="0" smtClean="0">
                            <a:effectLst/>
                            <a:latin typeface="Cambria Math" panose="02040503050406030204" pitchFamily="18" charset="0"/>
                          </a:rPr>
                        </m:ctrlPr>
                      </m:sSubPr>
                      <m:e>
                        <m:r>
                          <a:rPr lang="en-IN" b="0" i="1" dirty="0" smtClean="0">
                            <a:effectLst/>
                            <a:latin typeface="Cambria Math" panose="02040503050406030204" pitchFamily="18" charset="0"/>
                          </a:rPr>
                          <m:t>𝑅</m:t>
                        </m:r>
                      </m:e>
                      <m:sub>
                        <m:r>
                          <a:rPr lang="en-IN" b="0" i="1" dirty="0" smtClean="0">
                            <a:effectLst/>
                            <a:latin typeface="Cambria Math" panose="02040503050406030204" pitchFamily="18" charset="0"/>
                          </a:rPr>
                          <m:t>𝐵</m:t>
                        </m:r>
                      </m:sub>
                    </m:sSub>
                  </m:oMath>
                </a14:m>
                <a:endParaRPr lang="en-US" i="1" dirty="0" smtClean="0">
                  <a:effectLst/>
                </a:endParaRPr>
              </a:p>
              <a:p>
                <a:r>
                  <a:rPr lang="en-US" dirty="0">
                    <a:effectLst/>
                  </a:rPr>
                  <a:t>Kirchhoff’s law can also be stated as follows: </a:t>
                </a:r>
                <a:r>
                  <a:rPr lang="en-US" i="1" dirty="0">
                    <a:effectLst/>
                  </a:rPr>
                  <a:t>for a </a:t>
                </a:r>
                <a:r>
                  <a:rPr lang="en-US" i="1" dirty="0" smtClean="0">
                    <a:effectLst/>
                  </a:rPr>
                  <a:t>body</a:t>
                </a:r>
                <a:r>
                  <a:rPr lang="en-IN" dirty="0">
                    <a:effectLst/>
                  </a:rPr>
                  <a:t> </a:t>
                </a:r>
                <a:r>
                  <a:rPr lang="en-US" i="1" dirty="0" smtClean="0">
                    <a:effectLst/>
                  </a:rPr>
                  <a:t>emitting  </a:t>
                </a:r>
                <a:r>
                  <a:rPr lang="en-US" i="1" dirty="0">
                    <a:effectLst/>
                  </a:rPr>
                  <a:t>and  absorbing  thermal  radiation </a:t>
                </a:r>
                <a:r>
                  <a:rPr lang="en-US" i="1" dirty="0" smtClean="0">
                    <a:effectLst/>
                  </a:rPr>
                  <a:t>in </a:t>
                </a:r>
                <a:r>
                  <a:rPr lang="en-US" i="1" dirty="0">
                    <a:effectLst/>
                  </a:rPr>
                  <a:t>thermal equilibrium, the emissivity is equal </a:t>
                </a:r>
                <a:r>
                  <a:rPr lang="en-US" i="1" dirty="0" smtClean="0">
                    <a:effectLst/>
                  </a:rPr>
                  <a:t>to </a:t>
                </a:r>
                <a:r>
                  <a:rPr lang="en-US" i="1" dirty="0">
                    <a:effectLst/>
                  </a:rPr>
                  <a:t>its </a:t>
                </a:r>
                <a:r>
                  <a:rPr lang="en-US" i="1" dirty="0" smtClean="0">
                    <a:effectLst/>
                  </a:rPr>
                  <a:t>absorptivity</a:t>
                </a:r>
                <a:r>
                  <a:rPr lang="en-US" dirty="0" smtClean="0">
                    <a:effectLst/>
                  </a:rPr>
                  <a:t>.</a:t>
                </a:r>
                <a:r>
                  <a:rPr lang="en-IN" dirty="0">
                    <a:effectLst/>
                  </a:rPr>
                  <a:t> </a:t>
                </a:r>
                <a:r>
                  <a:rPr lang="en-US" dirty="0" smtClean="0">
                    <a:effectLst/>
                  </a:rPr>
                  <a:t>Symbolically</a:t>
                </a:r>
                <a:r>
                  <a:rPr lang="en-US" dirty="0">
                    <a:effectLst/>
                  </a:rPr>
                  <a:t>,	</a:t>
                </a:r>
                <a:r>
                  <a:rPr lang="en-US" i="1" dirty="0">
                    <a:effectLst/>
                  </a:rPr>
                  <a:t>a = e</a:t>
                </a:r>
                <a:endParaRPr lang="en-IN" dirty="0">
                  <a:effectLst/>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30" t="-165"/>
                </a:stretch>
              </a:blipFill>
            </p:spPr>
            <p:txBody>
              <a:bodyPr/>
              <a:lstStyle/>
              <a:p>
                <a:r>
                  <a:rPr lang="en-IN">
                    <a:noFill/>
                  </a:rPr>
                  <a:t> </a:t>
                </a:r>
              </a:p>
            </p:txBody>
          </p:sp>
        </mc:Fallback>
      </mc:AlternateContent>
    </p:spTree>
    <p:extLst>
      <p:ext uri="{BB962C8B-B14F-4D97-AF65-F5344CB8AC3E}">
        <p14:creationId xmlns:p14="http://schemas.microsoft.com/office/powerpoint/2010/main" val="5381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609600"/>
            <a:ext cx="11730446" cy="740229"/>
          </a:xfrm>
        </p:spPr>
        <p:txBody>
          <a:bodyPr/>
          <a:lstStyle/>
          <a:p>
            <a:r>
              <a:rPr lang="en-IN" dirty="0" smtClean="0"/>
              <a:t>THEORETICAL PROOF OF </a:t>
            </a:r>
            <a:r>
              <a:rPr lang="en-US" dirty="0">
                <a:effectLst/>
              </a:rPr>
              <a:t>Kirchhoff’s law</a:t>
            </a:r>
            <a:endParaRPr lang="en-IN"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4486" y="2002966"/>
            <a:ext cx="4120364" cy="1779248"/>
          </a:xfrm>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41669" y="1741715"/>
                <a:ext cx="7376160" cy="4911634"/>
              </a:xfrm>
            </p:spPr>
            <p:txBody>
              <a:bodyPr>
                <a:normAutofit fontScale="85000" lnSpcReduction="10000"/>
              </a:bodyPr>
              <a:lstStyle/>
              <a:p>
                <a:r>
                  <a:rPr lang="en-US" dirty="0" smtClean="0">
                    <a:effectLst/>
                  </a:rPr>
                  <a:t>Consider an ordinary body O </a:t>
                </a:r>
                <a:r>
                  <a:rPr lang="en-US" dirty="0">
                    <a:effectLst/>
                  </a:rPr>
                  <a:t>and a perfect blackbody B of identical geometric shapes placed in an enclosure</a:t>
                </a:r>
                <a:r>
                  <a:rPr lang="en-US" dirty="0" smtClean="0">
                    <a:effectLst/>
                  </a:rPr>
                  <a:t>.</a:t>
                </a:r>
              </a:p>
              <a:p>
                <a:r>
                  <a:rPr lang="en-US" dirty="0" smtClean="0">
                    <a:effectLst/>
                  </a:rPr>
                  <a:t> </a:t>
                </a:r>
                <a:r>
                  <a:rPr lang="en-US" dirty="0">
                    <a:effectLst/>
                  </a:rPr>
                  <a:t>In thermal equilibrium, both bodies will be at same temperature as that of the </a:t>
                </a:r>
                <a:r>
                  <a:rPr lang="en-US" dirty="0" smtClean="0">
                    <a:effectLst/>
                  </a:rPr>
                  <a:t>enclosure</a:t>
                </a:r>
              </a:p>
              <a:p>
                <a:r>
                  <a:rPr lang="en-US" dirty="0">
                    <a:effectLst/>
                  </a:rPr>
                  <a:t>Let </a:t>
                </a:r>
                <a:r>
                  <a:rPr lang="en-US" i="1" dirty="0">
                    <a:effectLst/>
                  </a:rPr>
                  <a:t>R </a:t>
                </a:r>
                <a:r>
                  <a:rPr lang="en-US" dirty="0">
                    <a:effectLst/>
                  </a:rPr>
                  <a:t>be the emissive power of body O</a:t>
                </a:r>
                <a:r>
                  <a:rPr lang="en-US" dirty="0" smtClean="0">
                    <a:effectLst/>
                  </a:rPr>
                  <a:t>,</a:t>
                </a:r>
                <a:r>
                  <a:rPr lang="en-US" i="1" dirty="0" smtClean="0">
                    <a:effectLst/>
                  </a:rPr>
                  <a:t> </a:t>
                </a:r>
                <a14:m>
                  <m:oMath xmlns:m="http://schemas.openxmlformats.org/officeDocument/2006/math">
                    <m:sSub>
                      <m:sSubPr>
                        <m:ctrlPr>
                          <a:rPr lang="en-US" i="1" dirty="0">
                            <a:effectLst/>
                            <a:latin typeface="Cambria Math" panose="02040503050406030204" pitchFamily="18" charset="0"/>
                          </a:rPr>
                        </m:ctrlPr>
                      </m:sSubPr>
                      <m:e>
                        <m:r>
                          <a:rPr lang="en-IN" i="1" dirty="0">
                            <a:effectLst/>
                            <a:latin typeface="Cambria Math" panose="02040503050406030204" pitchFamily="18" charset="0"/>
                          </a:rPr>
                          <m:t>𝑅</m:t>
                        </m:r>
                      </m:e>
                      <m:sub>
                        <m:r>
                          <a:rPr lang="en-IN" i="1" dirty="0">
                            <a:effectLst/>
                            <a:latin typeface="Cambria Math" panose="02040503050406030204" pitchFamily="18" charset="0"/>
                          </a:rPr>
                          <m:t>𝐵</m:t>
                        </m:r>
                      </m:sub>
                    </m:sSub>
                  </m:oMath>
                </a14:m>
                <a:r>
                  <a:rPr lang="en-US" dirty="0" smtClean="0">
                    <a:effectLst/>
                  </a:rPr>
                  <a:t>  </a:t>
                </a:r>
                <a:r>
                  <a:rPr lang="en-US" dirty="0">
                    <a:effectLst/>
                  </a:rPr>
                  <a:t>be the emissive power of blackbody B  </a:t>
                </a:r>
                <a:r>
                  <a:rPr lang="en-US" dirty="0" smtClean="0">
                    <a:effectLst/>
                  </a:rPr>
                  <a:t>and</a:t>
                </a:r>
                <a:r>
                  <a:rPr lang="en-IN" dirty="0">
                    <a:effectLst/>
                  </a:rPr>
                  <a:t> </a:t>
                </a:r>
                <a:r>
                  <a:rPr lang="en-US" i="1" dirty="0" smtClean="0">
                    <a:effectLst/>
                  </a:rPr>
                  <a:t>a </a:t>
                </a:r>
                <a:r>
                  <a:rPr lang="en-US" dirty="0">
                    <a:effectLst/>
                  </a:rPr>
                  <a:t>be the coefficient of absorption of body </a:t>
                </a:r>
                <a:r>
                  <a:rPr lang="en-US" dirty="0" smtClean="0">
                    <a:effectLst/>
                  </a:rPr>
                  <a:t>O.</a:t>
                </a:r>
              </a:p>
              <a:p>
                <a:r>
                  <a:rPr lang="en-US" dirty="0" smtClean="0">
                    <a:effectLst/>
                  </a:rPr>
                  <a:t>If </a:t>
                </a:r>
                <a:r>
                  <a:rPr lang="en-US" i="1" dirty="0" smtClean="0">
                    <a:effectLst/>
                  </a:rPr>
                  <a:t>Q </a:t>
                </a:r>
                <a:r>
                  <a:rPr lang="en-US" dirty="0" smtClean="0">
                    <a:effectLst/>
                  </a:rPr>
                  <a:t>is the quantity of radiant heat incident on</a:t>
                </a:r>
                <a:r>
                  <a:rPr lang="en-IN" dirty="0" smtClean="0">
                    <a:effectLst/>
                  </a:rPr>
                  <a:t> </a:t>
                </a:r>
                <a:r>
                  <a:rPr lang="en-US" dirty="0" smtClean="0">
                    <a:effectLst/>
                  </a:rPr>
                  <a:t>each body in unit time and </a:t>
                </a:r>
                <a14:m>
                  <m:oMath xmlns:m="http://schemas.openxmlformats.org/officeDocument/2006/math">
                    <m:sSub>
                      <m:sSubPr>
                        <m:ctrlPr>
                          <a:rPr lang="en-US" i="1" dirty="0">
                            <a:effectLst/>
                            <a:latin typeface="Cambria Math" panose="02040503050406030204" pitchFamily="18" charset="0"/>
                          </a:rPr>
                        </m:ctrlPr>
                      </m:sSubPr>
                      <m:e>
                        <m:r>
                          <a:rPr lang="en-IN" b="0" i="1" dirty="0" smtClean="0">
                            <a:effectLst/>
                            <a:latin typeface="Cambria Math" panose="02040503050406030204" pitchFamily="18" charset="0"/>
                          </a:rPr>
                          <m:t>𝑄</m:t>
                        </m:r>
                      </m:e>
                      <m:sub>
                        <m:r>
                          <a:rPr lang="en-IN" b="0" i="1" dirty="0" smtClean="0">
                            <a:effectLst/>
                            <a:latin typeface="Cambria Math" panose="02040503050406030204" pitchFamily="18" charset="0"/>
                          </a:rPr>
                          <m:t>𝑜</m:t>
                        </m:r>
                      </m:sub>
                    </m:sSub>
                  </m:oMath>
                </a14:m>
                <a:r>
                  <a:rPr lang="en-US" dirty="0" smtClean="0">
                    <a:effectLst/>
                  </a:rPr>
                  <a:t> is the quantity of radiant heat  absorbed by the body O,  then</a:t>
                </a:r>
                <a:r>
                  <a:rPr lang="en-IN" dirty="0" smtClean="0">
                    <a:effectLst/>
                  </a:rPr>
                  <a:t> </a:t>
                </a:r>
                <a14:m>
                  <m:oMath xmlns:m="http://schemas.openxmlformats.org/officeDocument/2006/math">
                    <m:sSub>
                      <m:sSubPr>
                        <m:ctrlPr>
                          <a:rPr lang="en-US" i="1" dirty="0">
                            <a:effectLst/>
                            <a:latin typeface="Cambria Math" panose="02040503050406030204" pitchFamily="18" charset="0"/>
                          </a:rPr>
                        </m:ctrlPr>
                      </m:sSubPr>
                      <m:e>
                        <m:r>
                          <a:rPr lang="en-IN" i="1" dirty="0">
                            <a:effectLst/>
                            <a:latin typeface="Cambria Math" panose="02040503050406030204" pitchFamily="18" charset="0"/>
                          </a:rPr>
                          <m:t>𝑄</m:t>
                        </m:r>
                      </m:e>
                      <m:sub>
                        <m:r>
                          <a:rPr lang="en-IN" i="1" dirty="0">
                            <a:effectLst/>
                            <a:latin typeface="Cambria Math" panose="02040503050406030204" pitchFamily="18" charset="0"/>
                          </a:rPr>
                          <m:t>𝑜</m:t>
                        </m:r>
                      </m:sub>
                    </m:sSub>
                  </m:oMath>
                </a14:m>
                <a:r>
                  <a:rPr lang="en-US" dirty="0" smtClean="0">
                    <a:effectLst/>
                  </a:rPr>
                  <a:t> = </a:t>
                </a:r>
                <a:r>
                  <a:rPr lang="en-US" i="1" dirty="0" smtClean="0">
                    <a:effectLst/>
                  </a:rPr>
                  <a:t>a Q</a:t>
                </a:r>
              </a:p>
              <a:p>
                <a:r>
                  <a:rPr lang="en-US" dirty="0">
                    <a:effectLst/>
                  </a:rPr>
                  <a:t>As the temperatures of the body A and blackbody B remain the same, both </a:t>
                </a:r>
                <a:r>
                  <a:rPr lang="en-US" dirty="0" smtClean="0">
                    <a:effectLst/>
                  </a:rPr>
                  <a:t>must</a:t>
                </a:r>
                <a:r>
                  <a:rPr lang="en-IN" dirty="0">
                    <a:effectLst/>
                  </a:rPr>
                  <a:t> </a:t>
                </a:r>
                <a:r>
                  <a:rPr lang="en-US" dirty="0" smtClean="0">
                    <a:effectLst/>
                  </a:rPr>
                  <a:t>emit </a:t>
                </a:r>
                <a:r>
                  <a:rPr lang="en-US" dirty="0">
                    <a:effectLst/>
                  </a:rPr>
                  <a:t>the same amount as they absorb in unit </a:t>
                </a:r>
                <a:r>
                  <a:rPr lang="en-US" dirty="0" smtClean="0">
                    <a:effectLst/>
                  </a:rPr>
                  <a:t>time. i.e. </a:t>
                </a:r>
                <a:r>
                  <a:rPr lang="en-US" dirty="0">
                    <a:effectLst/>
                  </a:rPr>
                  <a:t>Quantity of radiant heat absorbed by body </a:t>
                </a:r>
                <a:r>
                  <a:rPr lang="en-US" dirty="0" smtClean="0">
                    <a:effectLst/>
                  </a:rPr>
                  <a:t>O= </a:t>
                </a:r>
                <a:r>
                  <a:rPr lang="en-US" dirty="0">
                    <a:effectLst/>
                  </a:rPr>
                  <a:t>Quantity of heat emitted by body </a:t>
                </a:r>
                <a:r>
                  <a:rPr lang="en-US" dirty="0" smtClean="0">
                    <a:effectLst/>
                  </a:rPr>
                  <a:t>O</a:t>
                </a:r>
              </a:p>
              <a:p>
                <a:r>
                  <a:rPr lang="en-US" i="1" dirty="0">
                    <a:effectLst/>
                  </a:rPr>
                  <a:t>a Q </a:t>
                </a:r>
                <a:r>
                  <a:rPr lang="en-US" dirty="0">
                    <a:effectLst/>
                  </a:rPr>
                  <a:t>= </a:t>
                </a:r>
                <a:r>
                  <a:rPr lang="en-US" i="1" dirty="0" smtClean="0">
                    <a:effectLst/>
                  </a:rPr>
                  <a:t>R       -------------------- (1)</a:t>
                </a:r>
                <a:endParaRPr lang="en-IN"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41669" y="1741715"/>
                <a:ext cx="7376160" cy="4911634"/>
              </a:xfrm>
              <a:blipFill>
                <a:blip r:embed="rId3"/>
                <a:stretch>
                  <a:fillRect l="-413" t="-373"/>
                </a:stretch>
              </a:blipFill>
            </p:spPr>
            <p:txBody>
              <a:bodyPr/>
              <a:lstStyle/>
              <a:p>
                <a:r>
                  <a:rPr lang="en-IN">
                    <a:noFill/>
                  </a:rPr>
                  <a:t> </a:t>
                </a:r>
              </a:p>
            </p:txBody>
          </p:sp>
        </mc:Fallback>
      </mc:AlternateContent>
    </p:spTree>
    <p:extLst>
      <p:ext uri="{BB962C8B-B14F-4D97-AF65-F5344CB8AC3E}">
        <p14:creationId xmlns:p14="http://schemas.microsoft.com/office/powerpoint/2010/main" val="7951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296091" y="278674"/>
                <a:ext cx="11486606" cy="232961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For the perfect blackbody B,</a:t>
                </a:r>
                <a:endParaRPr lang="en-IN" dirty="0"/>
              </a:p>
              <a:p>
                <a:r>
                  <a:rPr lang="en-US" i="1" dirty="0" smtClean="0"/>
                  <a:t>      Q </a:t>
                </a:r>
                <a:r>
                  <a:rPr lang="en-US" dirty="0"/>
                  <a:t>= </a:t>
                </a:r>
                <a14:m>
                  <m:oMath xmlns:m="http://schemas.openxmlformats.org/officeDocument/2006/math">
                    <m:sSub>
                      <m:sSubPr>
                        <m:ctrlPr>
                          <a:rPr lang="en-US" i="1" dirty="0">
                            <a:latin typeface="Cambria Math" panose="02040503050406030204" pitchFamily="18" charset="0"/>
                          </a:rPr>
                        </m:ctrlPr>
                      </m:sSubPr>
                      <m:e>
                        <m:r>
                          <a:rPr lang="en-IN" i="1" dirty="0">
                            <a:latin typeface="Cambria Math" panose="02040503050406030204" pitchFamily="18" charset="0"/>
                          </a:rPr>
                          <m:t>𝑅</m:t>
                        </m:r>
                      </m:e>
                      <m:sub>
                        <m:r>
                          <a:rPr lang="en-IN" i="1" dirty="0">
                            <a:latin typeface="Cambria Math" panose="02040503050406030204" pitchFamily="18" charset="0"/>
                          </a:rPr>
                          <m:t>𝐵</m:t>
                        </m:r>
                      </m:sub>
                    </m:sSub>
                  </m:oMath>
                </a14:m>
                <a:r>
                  <a:rPr lang="en-IN" dirty="0" smtClean="0"/>
                  <a:t>                       --------- (2)</a:t>
                </a:r>
              </a:p>
              <a:p>
                <a:r>
                  <a:rPr lang="en-IN" dirty="0"/>
                  <a:t> </a:t>
                </a:r>
                <a:r>
                  <a:rPr lang="en-IN" dirty="0" smtClean="0"/>
                  <a:t>      from (1) and (2)</a:t>
                </a:r>
              </a:p>
              <a:p>
                <a:r>
                  <a:rPr lang="en-IN" dirty="0"/>
                  <a:t> </a:t>
                </a:r>
                <a:r>
                  <a:rPr lang="en-IN" dirty="0" smtClean="0"/>
                  <a:t>      a </a:t>
                </a:r>
                <a14:m>
                  <m:oMath xmlns:m="http://schemas.openxmlformats.org/officeDocument/2006/math">
                    <m:sSub>
                      <m:sSubPr>
                        <m:ctrlPr>
                          <a:rPr lang="en-US" i="1" dirty="0">
                            <a:latin typeface="Cambria Math" panose="02040503050406030204" pitchFamily="18" charset="0"/>
                          </a:rPr>
                        </m:ctrlPr>
                      </m:sSubPr>
                      <m:e>
                        <m:r>
                          <a:rPr lang="en-IN" i="1" dirty="0">
                            <a:latin typeface="Cambria Math" panose="02040503050406030204" pitchFamily="18" charset="0"/>
                          </a:rPr>
                          <m:t>𝑅</m:t>
                        </m:r>
                      </m:e>
                      <m:sub>
                        <m:r>
                          <a:rPr lang="en-IN" i="1" dirty="0">
                            <a:latin typeface="Cambria Math" panose="02040503050406030204" pitchFamily="18" charset="0"/>
                          </a:rPr>
                          <m:t>𝐵</m:t>
                        </m:r>
                      </m:sub>
                    </m:sSub>
                  </m:oMath>
                </a14:m>
                <a:r>
                  <a:rPr lang="en-IN" dirty="0" smtClean="0"/>
                  <a:t>= R</a:t>
                </a:r>
              </a:p>
              <a:p>
                <a:r>
                  <a:rPr lang="en-IN" dirty="0"/>
                  <a:t> </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smtClean="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𝑅</m:t>
                        </m:r>
                      </m:num>
                      <m:den>
                        <m:r>
                          <a:rPr lang="en-IN" b="0" i="1" smtClean="0">
                            <a:latin typeface="Cambria Math" panose="02040503050406030204" pitchFamily="18" charset="0"/>
                          </a:rPr>
                          <m:t>𝑎</m:t>
                        </m:r>
                      </m:den>
                    </m:f>
                  </m:oMath>
                </a14:m>
                <a:r>
                  <a:rPr lang="en-IN" dirty="0" smtClean="0"/>
                  <a:t> = </a:t>
                </a:r>
                <a14:m>
                  <m:oMath xmlns:m="http://schemas.openxmlformats.org/officeDocument/2006/math">
                    <m:sSub>
                      <m:sSubPr>
                        <m:ctrlPr>
                          <a:rPr lang="en-US" i="1" dirty="0">
                            <a:latin typeface="Cambria Math" panose="02040503050406030204" pitchFamily="18" charset="0"/>
                          </a:rPr>
                        </m:ctrlPr>
                      </m:sSubPr>
                      <m:e>
                        <m:r>
                          <a:rPr lang="en-IN" i="1" dirty="0">
                            <a:latin typeface="Cambria Math" panose="02040503050406030204" pitchFamily="18" charset="0"/>
                          </a:rPr>
                          <m:t>𝑅</m:t>
                        </m:r>
                      </m:e>
                      <m:sub>
                        <m:r>
                          <a:rPr lang="en-IN" i="1" dirty="0">
                            <a:latin typeface="Cambria Math" panose="02040503050406030204" pitchFamily="18" charset="0"/>
                          </a:rPr>
                          <m:t>𝐵</m:t>
                        </m:r>
                      </m:sub>
                    </m:sSub>
                  </m:oMath>
                </a14:m>
                <a:r>
                  <a:rPr lang="en-IN" dirty="0" smtClean="0"/>
                  <a:t>   =&gt;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𝑅</m:t>
                        </m:r>
                      </m:num>
                      <m:den>
                        <m:sSub>
                          <m:sSubPr>
                            <m:ctrlPr>
                              <a:rPr lang="en-US" i="1" dirty="0">
                                <a:latin typeface="Cambria Math" panose="02040503050406030204" pitchFamily="18" charset="0"/>
                              </a:rPr>
                            </m:ctrlPr>
                          </m:sSubPr>
                          <m:e>
                            <m:r>
                              <a:rPr lang="en-IN" i="1" dirty="0">
                                <a:latin typeface="Cambria Math" panose="02040503050406030204" pitchFamily="18" charset="0"/>
                              </a:rPr>
                              <m:t>𝑅</m:t>
                            </m:r>
                          </m:e>
                          <m:sub>
                            <m:r>
                              <a:rPr lang="en-IN" i="1" dirty="0">
                                <a:latin typeface="Cambria Math" panose="02040503050406030204" pitchFamily="18" charset="0"/>
                              </a:rPr>
                              <m:t>𝐵</m:t>
                            </m:r>
                          </m:sub>
                        </m:sSub>
                      </m:den>
                    </m:f>
                  </m:oMath>
                </a14:m>
                <a:r>
                  <a:rPr lang="en-IN" dirty="0"/>
                  <a:t> </a:t>
                </a:r>
                <a:r>
                  <a:rPr lang="en-IN" dirty="0" smtClean="0"/>
                  <a:t>= a</a:t>
                </a:r>
              </a:p>
              <a:p>
                <a:r>
                  <a:rPr lang="en-IN" dirty="0"/>
                  <a:t> </a:t>
                </a:r>
                <a:r>
                  <a:rPr lang="en-IN" dirty="0" smtClean="0"/>
                  <a:t>        but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𝑅</m:t>
                        </m:r>
                      </m:num>
                      <m:den>
                        <m:sSub>
                          <m:sSubPr>
                            <m:ctrlPr>
                              <a:rPr lang="en-US" i="1" dirty="0">
                                <a:latin typeface="Cambria Math" panose="02040503050406030204" pitchFamily="18" charset="0"/>
                              </a:rPr>
                            </m:ctrlPr>
                          </m:sSubPr>
                          <m:e>
                            <m:r>
                              <a:rPr lang="en-IN" i="1" dirty="0">
                                <a:latin typeface="Cambria Math" panose="02040503050406030204" pitchFamily="18" charset="0"/>
                              </a:rPr>
                              <m:t>𝑅</m:t>
                            </m:r>
                          </m:e>
                          <m:sub>
                            <m:r>
                              <a:rPr lang="en-IN" i="1" dirty="0">
                                <a:latin typeface="Cambria Math" panose="02040503050406030204" pitchFamily="18" charset="0"/>
                              </a:rPr>
                              <m:t>𝐵</m:t>
                            </m:r>
                          </m:sub>
                        </m:sSub>
                      </m:den>
                    </m:f>
                  </m:oMath>
                </a14:m>
                <a:r>
                  <a:rPr lang="en-IN" dirty="0" smtClean="0"/>
                  <a:t> = e     =&gt; a = e</a:t>
                </a:r>
              </a:p>
              <a:p>
                <a:r>
                  <a:rPr lang="en-IN" dirty="0"/>
                  <a:t> </a:t>
                </a:r>
                <a:r>
                  <a:rPr lang="en-IN" dirty="0" smtClean="0"/>
                  <a:t>      </a:t>
                </a:r>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296091" y="278674"/>
                <a:ext cx="11486606" cy="2329612"/>
              </a:xfrm>
              <a:prstGeom prst="rect">
                <a:avLst/>
              </a:prstGeom>
              <a:blipFill>
                <a:blip r:embed="rId2"/>
                <a:stretch>
                  <a:fillRect l="-372" t="-1571"/>
                </a:stretch>
              </a:blipFill>
            </p:spPr>
            <p:txBody>
              <a:bodyPr/>
              <a:lstStyle/>
              <a:p>
                <a:r>
                  <a:rPr lang="en-IN">
                    <a:noFill/>
                  </a:rPr>
                  <a:t> </a:t>
                </a:r>
              </a:p>
            </p:txBody>
          </p:sp>
        </mc:Fallback>
      </mc:AlternateContent>
    </p:spTree>
    <p:extLst>
      <p:ext uri="{BB962C8B-B14F-4D97-AF65-F5344CB8AC3E}">
        <p14:creationId xmlns:p14="http://schemas.microsoft.com/office/powerpoint/2010/main" val="111334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1"/>
            <a:ext cx="12191999" cy="888274"/>
          </a:xfrm>
        </p:spPr>
        <p:txBody>
          <a:bodyPr>
            <a:normAutofit fontScale="90000"/>
          </a:bodyPr>
          <a:lstStyle/>
          <a:p>
            <a:r>
              <a:rPr lang="en-US" dirty="0">
                <a:effectLst/>
              </a:rPr>
              <a:t>Spectral Distribution of Blackbody Radiation</a:t>
            </a:r>
            <a:endParaRPr lang="en-IN" dirty="0"/>
          </a:p>
        </p:txBody>
      </p:sp>
      <p:pic>
        <p:nvPicPr>
          <p:cNvPr id="12" name="Content Placeholder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5305" y="1498600"/>
            <a:ext cx="3534077" cy="3265488"/>
          </a:xfrm>
          <a:solidFill>
            <a:schemeClr val="tx1"/>
          </a:solidFill>
          <a:ln>
            <a:solidFill>
              <a:schemeClr val="tx1"/>
            </a:solidFill>
          </a:ln>
        </p:spPr>
      </p:pic>
      <p:sp>
        <p:nvSpPr>
          <p:cNvPr id="11" name="Content Placeholder 10"/>
          <p:cNvSpPr>
            <a:spLocks noGrp="1"/>
          </p:cNvSpPr>
          <p:nvPr>
            <p:ph sz="half" idx="2"/>
          </p:nvPr>
        </p:nvSpPr>
        <p:spPr>
          <a:xfrm>
            <a:off x="4136571" y="1497875"/>
            <a:ext cx="7881257" cy="5138056"/>
          </a:xfrm>
        </p:spPr>
        <p:txBody>
          <a:bodyPr/>
          <a:lstStyle/>
          <a:p>
            <a:r>
              <a:rPr lang="en-US" dirty="0" err="1">
                <a:effectLst/>
              </a:rPr>
              <a:t>Lummer</a:t>
            </a:r>
            <a:r>
              <a:rPr lang="en-US" dirty="0">
                <a:effectLst/>
              </a:rPr>
              <a:t> and </a:t>
            </a:r>
            <a:r>
              <a:rPr lang="en-US" dirty="0" err="1">
                <a:effectLst/>
              </a:rPr>
              <a:t>Pringsheim</a:t>
            </a:r>
            <a:r>
              <a:rPr lang="en-US" dirty="0">
                <a:effectLst/>
              </a:rPr>
              <a:t> studied the energy distribution of blackbody radiation as a function of wavelength. </a:t>
            </a:r>
            <a:endParaRPr lang="en-US" dirty="0" smtClean="0">
              <a:effectLst/>
            </a:endParaRPr>
          </a:p>
          <a:p>
            <a:r>
              <a:rPr lang="en-US" dirty="0" smtClean="0">
                <a:effectLst/>
              </a:rPr>
              <a:t>They </a:t>
            </a:r>
            <a:r>
              <a:rPr lang="en-US" dirty="0">
                <a:effectLst/>
              </a:rPr>
              <a:t>kept the source of radiation (such as a cavity radiator) at different temperatures and measured the radiant power corresponding to different </a:t>
            </a:r>
            <a:r>
              <a:rPr lang="en-US" dirty="0" smtClean="0">
                <a:effectLst/>
              </a:rPr>
              <a:t>wavelengths.</a:t>
            </a:r>
          </a:p>
          <a:p>
            <a:r>
              <a:rPr lang="en-US" dirty="0">
                <a:effectLst/>
              </a:rPr>
              <a:t>Experimental observations indicated that the spectral distribution depended only on the absolute temperature </a:t>
            </a:r>
            <a:r>
              <a:rPr lang="en-US" i="1" dirty="0">
                <a:effectLst/>
              </a:rPr>
              <a:t>T </a:t>
            </a:r>
            <a:r>
              <a:rPr lang="en-US" dirty="0">
                <a:effectLst/>
              </a:rPr>
              <a:t>of a blackbody and was independent of the </a:t>
            </a:r>
            <a:r>
              <a:rPr lang="en-US" dirty="0" smtClean="0">
                <a:effectLst/>
              </a:rPr>
              <a:t>material.</a:t>
            </a:r>
          </a:p>
          <a:p>
            <a:pPr marL="0" indent="0">
              <a:buNone/>
            </a:pPr>
            <a:endParaRPr lang="en-IN" dirty="0"/>
          </a:p>
        </p:txBody>
      </p:sp>
    </p:spTree>
    <p:extLst>
      <p:ext uri="{BB962C8B-B14F-4D97-AF65-F5344CB8AC3E}">
        <p14:creationId xmlns:p14="http://schemas.microsoft.com/office/powerpoint/2010/main" val="242546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661851"/>
          </a:xfrm>
        </p:spPr>
        <p:txBody>
          <a:bodyPr/>
          <a:lstStyle/>
          <a:p>
            <a:r>
              <a:rPr lang="en-US" dirty="0" smtClean="0">
                <a:effectLst/>
              </a:rPr>
              <a:t>Behavior </a:t>
            </a:r>
            <a:r>
              <a:rPr lang="en-US" dirty="0">
                <a:effectLst/>
              </a:rPr>
              <a:t>of a Gas</a:t>
            </a:r>
            <a:endParaRPr lang="en-IN"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913795" y="1271451"/>
                <a:ext cx="10353762" cy="5242560"/>
              </a:xfrm>
            </p:spPr>
            <p:txBody>
              <a:bodyPr/>
              <a:lstStyle/>
              <a:p>
                <a:pPr>
                  <a:buFont typeface="Wingdings" panose="05000000000000000000" pitchFamily="2" charset="2"/>
                  <a:buChar char="v"/>
                </a:pPr>
                <a:r>
                  <a:rPr lang="en-US" dirty="0" smtClean="0">
                    <a:effectLst/>
                  </a:rPr>
                  <a:t>it is very difficult to understand </a:t>
                </a:r>
                <a:r>
                  <a:rPr lang="en-US" smtClean="0">
                    <a:effectLst/>
                  </a:rPr>
                  <a:t>the </a:t>
                </a:r>
                <a:r>
                  <a:rPr lang="en-US" smtClean="0">
                    <a:effectLst/>
                  </a:rPr>
                  <a:t>behavior </a:t>
                </a:r>
                <a:r>
                  <a:rPr lang="en-US" dirty="0">
                    <a:effectLst/>
                  </a:rPr>
                  <a:t>of a  gas in terms of motion of  a  single  particle  (molecule</a:t>
                </a:r>
                <a:r>
                  <a:rPr lang="en-US" dirty="0" smtClean="0">
                    <a:effectLst/>
                  </a:rPr>
                  <a:t>).</a:t>
                </a:r>
              </a:p>
              <a:p>
                <a:pPr>
                  <a:buFont typeface="Wingdings" panose="05000000000000000000" pitchFamily="2" charset="2"/>
                  <a:buChar char="v"/>
                </a:pPr>
                <a:r>
                  <a:rPr lang="en-US" dirty="0" smtClean="0">
                    <a:effectLst/>
                  </a:rPr>
                  <a:t>The  </a:t>
                </a:r>
                <a:r>
                  <a:rPr lang="en-US" dirty="0">
                    <a:effectLst/>
                  </a:rPr>
                  <a:t>number </a:t>
                </a:r>
                <a:r>
                  <a:rPr lang="en-US" dirty="0" smtClean="0">
                    <a:effectLst/>
                  </a:rPr>
                  <a:t>of</a:t>
                </a:r>
                <a:r>
                  <a:rPr lang="en-IN" dirty="0">
                    <a:effectLst/>
                  </a:rPr>
                  <a:t> </a:t>
                </a:r>
                <a:r>
                  <a:rPr lang="en-US" dirty="0" smtClean="0">
                    <a:effectLst/>
                  </a:rPr>
                  <a:t>particles  </a:t>
                </a:r>
                <a:r>
                  <a:rPr lang="en-US" dirty="0">
                    <a:effectLst/>
                  </a:rPr>
                  <a:t>in  the  gas is  itself  so  large (~ </a:t>
                </a:r>
                <a14:m>
                  <m:oMath xmlns:m="http://schemas.openxmlformats.org/officeDocument/2006/math">
                    <m:sSup>
                      <m:sSupPr>
                        <m:ctrlPr>
                          <a:rPr lang="en-US" i="1" smtClean="0">
                            <a:effectLst/>
                            <a:latin typeface="Cambria Math" panose="02040503050406030204" pitchFamily="18" charset="0"/>
                          </a:rPr>
                        </m:ctrlPr>
                      </m:sSupPr>
                      <m:e>
                        <m:r>
                          <a:rPr lang="en-IN" b="0" i="1" smtClean="0">
                            <a:effectLst/>
                            <a:latin typeface="Cambria Math" panose="02040503050406030204" pitchFamily="18" charset="0"/>
                          </a:rPr>
                          <m:t>10</m:t>
                        </m:r>
                      </m:e>
                      <m:sup>
                        <m:r>
                          <a:rPr lang="en-IN" b="0" i="1" smtClean="0">
                            <a:effectLst/>
                            <a:latin typeface="Cambria Math" panose="02040503050406030204" pitchFamily="18" charset="0"/>
                          </a:rPr>
                          <m:t>23</m:t>
                        </m:r>
                      </m:sup>
                    </m:sSup>
                  </m:oMath>
                </a14:m>
                <a:r>
                  <a:rPr lang="en-IN" dirty="0" smtClean="0">
                    <a:effectLst/>
                  </a:rPr>
                  <a:t> </a:t>
                </a:r>
                <a:r>
                  <a:rPr lang="en-US" dirty="0" smtClean="0">
                    <a:effectLst/>
                  </a:rPr>
                  <a:t>particles </a:t>
                </a:r>
                <a:r>
                  <a:rPr lang="en-US" dirty="0">
                    <a:effectLst/>
                  </a:rPr>
                  <a:t>per </a:t>
                </a:r>
                <a14:m>
                  <m:oMath xmlns:m="http://schemas.openxmlformats.org/officeDocument/2006/math">
                    <m:sSup>
                      <m:sSupPr>
                        <m:ctrlPr>
                          <a:rPr lang="en-US" i="1" smtClean="0">
                            <a:effectLst/>
                            <a:latin typeface="Cambria Math" panose="02040503050406030204" pitchFamily="18" charset="0"/>
                          </a:rPr>
                        </m:ctrlPr>
                      </m:sSupPr>
                      <m:e>
                        <m:r>
                          <a:rPr lang="en-IN" b="0" i="1" smtClean="0">
                            <a:effectLst/>
                            <a:latin typeface="Cambria Math" panose="02040503050406030204" pitchFamily="18" charset="0"/>
                          </a:rPr>
                          <m:t>𝑚</m:t>
                        </m:r>
                      </m:e>
                      <m:sup>
                        <m:r>
                          <a:rPr lang="en-IN" b="0" i="1" smtClean="0">
                            <a:effectLst/>
                            <a:latin typeface="Cambria Math" panose="02040503050406030204" pitchFamily="18" charset="0"/>
                          </a:rPr>
                          <m:t>3</m:t>
                        </m:r>
                      </m:sup>
                    </m:sSup>
                  </m:oMath>
                </a14:m>
                <a:r>
                  <a:rPr lang="en-US" dirty="0" smtClean="0">
                    <a:effectLst/>
                  </a:rPr>
                  <a:t>) </a:t>
                </a:r>
                <a:r>
                  <a:rPr lang="en-US" dirty="0">
                    <a:effectLst/>
                  </a:rPr>
                  <a:t>that any attempt to relate the macroscopic parameters </a:t>
                </a:r>
                <a:r>
                  <a:rPr lang="en-US" i="1" dirty="0">
                    <a:effectLst/>
                  </a:rPr>
                  <a:t>P</a:t>
                </a:r>
                <a:r>
                  <a:rPr lang="en-US" dirty="0">
                    <a:effectLst/>
                  </a:rPr>
                  <a:t>, </a:t>
                </a:r>
                <a:r>
                  <a:rPr lang="en-US" i="1" dirty="0">
                    <a:effectLst/>
                  </a:rPr>
                  <a:t>V</a:t>
                </a:r>
                <a:r>
                  <a:rPr lang="en-US" dirty="0">
                    <a:effectLst/>
                  </a:rPr>
                  <a:t>, </a:t>
                </a:r>
                <a:r>
                  <a:rPr lang="en-US" i="1" dirty="0">
                    <a:effectLst/>
                  </a:rPr>
                  <a:t>T </a:t>
                </a:r>
                <a:r>
                  <a:rPr lang="en-US" dirty="0">
                    <a:effectLst/>
                  </a:rPr>
                  <a:t>and </a:t>
                </a:r>
                <a:r>
                  <a:rPr lang="en-US" i="1" dirty="0">
                    <a:effectLst/>
                  </a:rPr>
                  <a:t>E </a:t>
                </a:r>
                <a:r>
                  <a:rPr lang="en-US" dirty="0">
                    <a:effectLst/>
                  </a:rPr>
                  <a:t>with the motion of individual particles would be </a:t>
                </a:r>
                <a:r>
                  <a:rPr lang="en-US" dirty="0" smtClean="0">
                    <a:effectLst/>
                  </a:rPr>
                  <a:t>useless.</a:t>
                </a:r>
              </a:p>
              <a:p>
                <a:pPr>
                  <a:buFont typeface="Wingdings" panose="05000000000000000000" pitchFamily="2" charset="2"/>
                  <a:buChar char="v"/>
                </a:pPr>
                <a:r>
                  <a:rPr lang="en-US" dirty="0">
                    <a:effectLst/>
                  </a:rPr>
                  <a:t>Hence, certain assumptions are made regarding the particles (molecules) of a gas, averages of physical quantities over the large number of particles involved are  obtained  and these averages are finally related to the macroscopic parameters of the </a:t>
                </a:r>
                <a:r>
                  <a:rPr lang="en-US" dirty="0" smtClean="0">
                    <a:effectLst/>
                  </a:rPr>
                  <a:t>gas like pressure, temperature, volume etc.</a:t>
                </a:r>
              </a:p>
              <a:p>
                <a:pPr>
                  <a:buFont typeface="Wingdings" panose="05000000000000000000" pitchFamily="2" charset="2"/>
                  <a:buChar char="v"/>
                </a:pPr>
                <a:endParaRPr lang="en-IN"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913795" y="1271451"/>
                <a:ext cx="10353762" cy="5242560"/>
              </a:xfrm>
              <a:blipFill>
                <a:blip r:embed="rId2"/>
                <a:stretch>
                  <a:fillRect l="-530" t="-116" r="-1119"/>
                </a:stretch>
              </a:blipFill>
            </p:spPr>
            <p:txBody>
              <a:bodyPr/>
              <a:lstStyle/>
              <a:p>
                <a:r>
                  <a:rPr lang="en-IN">
                    <a:noFill/>
                  </a:rPr>
                  <a:t> </a:t>
                </a:r>
              </a:p>
            </p:txBody>
          </p:sp>
        </mc:Fallback>
      </mc:AlternateContent>
    </p:spTree>
    <p:extLst>
      <p:ext uri="{BB962C8B-B14F-4D97-AF65-F5344CB8AC3E}">
        <p14:creationId xmlns:p14="http://schemas.microsoft.com/office/powerpoint/2010/main" val="423849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74468" y="496389"/>
                <a:ext cx="11538857" cy="6000205"/>
              </a:xfrm>
            </p:spPr>
            <p:txBody>
              <a:bodyPr>
                <a:normAutofit fontScale="92500" lnSpcReduction="20000"/>
              </a:bodyPr>
              <a:lstStyle/>
              <a:p>
                <a:r>
                  <a:rPr lang="en-US" dirty="0">
                    <a:effectLst/>
                  </a:rPr>
                  <a:t>From experimental curves, it is </a:t>
                </a:r>
                <a:r>
                  <a:rPr lang="en-US" dirty="0" smtClean="0">
                    <a:effectLst/>
                  </a:rPr>
                  <a:t>observed</a:t>
                </a:r>
                <a:r>
                  <a:rPr lang="en-IN" dirty="0">
                    <a:effectLst/>
                  </a:rPr>
                  <a:t> </a:t>
                </a:r>
                <a:r>
                  <a:rPr lang="en-US" dirty="0" smtClean="0">
                    <a:effectLst/>
                  </a:rPr>
                  <a:t>that, </a:t>
                </a:r>
                <a:endParaRPr lang="en-IN" dirty="0">
                  <a:effectLst/>
                </a:endParaRPr>
              </a:p>
              <a:p>
                <a:pPr marL="457200" lvl="0" indent="-457200">
                  <a:buFont typeface="+mj-lt"/>
                  <a:buAutoNum type="arabicPeriod"/>
                </a:pPr>
                <a:r>
                  <a:rPr lang="en-US" dirty="0">
                    <a:effectLst/>
                  </a:rPr>
                  <a:t>at a given temperature, the energy is not uniformly distributed in the spectrum (i.e., as a function of wavelength) of blackbody,</a:t>
                </a:r>
                <a:endParaRPr lang="en-IN" dirty="0">
                  <a:effectLst/>
                </a:endParaRPr>
              </a:p>
              <a:p>
                <a:pPr marL="457200" lvl="0" indent="-457200">
                  <a:buFont typeface="+mj-lt"/>
                  <a:buAutoNum type="arabicPeriod"/>
                </a:pPr>
                <a:r>
                  <a:rPr lang="en-US" dirty="0">
                    <a:effectLst/>
                  </a:rPr>
                  <a:t>at a given temperature, the radiant power emitted initially increases with increase of wavelength, reaches it’s maximum and then decreases. The wavelength corresponding to the radiation of maximum </a:t>
                </a:r>
                <a:r>
                  <a:rPr lang="en-US" dirty="0" smtClean="0">
                    <a:effectLst/>
                  </a:rPr>
                  <a:t>intensity,</a:t>
                </a:r>
                <a:r>
                  <a:rPr lang="en-IN" dirty="0">
                    <a:effectLst/>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i="1">
                            <a:latin typeface="Cambria Math" panose="02040503050406030204" pitchFamily="18" charset="0"/>
                          </a:rPr>
                          <m:t>𝑚𝑎𝑥</m:t>
                        </m:r>
                      </m:sub>
                    </m:sSub>
                  </m:oMath>
                </a14:m>
                <a:r>
                  <a:rPr lang="en-US" dirty="0" smtClean="0">
                    <a:effectLst/>
                  </a:rPr>
                  <a:t> </a:t>
                </a:r>
                <a:r>
                  <a:rPr lang="en-US" dirty="0">
                    <a:effectLst/>
                  </a:rPr>
                  <a:t>,  is  characteristic  of  the  </a:t>
                </a:r>
                <a:r>
                  <a:rPr lang="en-US" dirty="0" smtClean="0">
                    <a:effectLst/>
                  </a:rPr>
                  <a:t>temperature</a:t>
                </a:r>
                <a:r>
                  <a:rPr lang="en-IN" dirty="0">
                    <a:effectLst/>
                  </a:rPr>
                  <a:t> </a:t>
                </a:r>
                <a:r>
                  <a:rPr lang="en-US" dirty="0" smtClean="0">
                    <a:effectLst/>
                  </a:rPr>
                  <a:t>of </a:t>
                </a:r>
                <a:r>
                  <a:rPr lang="en-US" dirty="0">
                    <a:effectLst/>
                  </a:rPr>
                  <a:t>the radiating body. (Remember, it is not the </a:t>
                </a:r>
                <a:r>
                  <a:rPr lang="en-US" i="1" dirty="0">
                    <a:effectLst/>
                  </a:rPr>
                  <a:t>maximum wavelength </a:t>
                </a:r>
                <a:r>
                  <a:rPr lang="en-US" dirty="0">
                    <a:effectLst/>
                  </a:rPr>
                  <a:t>emitted by the object</a:t>
                </a:r>
                <a:r>
                  <a:rPr lang="en-US" dirty="0" smtClean="0">
                    <a:effectLst/>
                  </a:rPr>
                  <a:t>),</a:t>
                </a:r>
                <a:endParaRPr lang="en-IN" dirty="0">
                  <a:effectLst/>
                </a:endParaRPr>
              </a:p>
              <a:p>
                <a:pPr marL="457200" lvl="0" indent="-457200">
                  <a:buFont typeface="+mj-lt"/>
                  <a:buAutoNum type="arabicPeriod"/>
                </a:pPr>
                <a:r>
                  <a:rPr lang="en-US" dirty="0" smtClean="0">
                    <a:effectLst/>
                  </a:rPr>
                  <a:t>area </a:t>
                </a:r>
                <a:r>
                  <a:rPr lang="en-US" dirty="0">
                    <a:effectLst/>
                  </a:rPr>
                  <a:t>under the curve represents total energy emitted per unit time per unit area by the blackbody at all </a:t>
                </a:r>
                <a:r>
                  <a:rPr lang="en-US" dirty="0" smtClean="0">
                    <a:effectLst/>
                  </a:rPr>
                  <a:t>wavelengths,</a:t>
                </a:r>
                <a:endParaRPr lang="en-IN" dirty="0">
                  <a:effectLst/>
                </a:endParaRPr>
              </a:p>
              <a:p>
                <a:pPr marL="457200" lvl="0" indent="-457200">
                  <a:buFont typeface="+mj-lt"/>
                  <a:buAutoNum type="arabicPeriod"/>
                </a:pPr>
                <a:r>
                  <a:rPr lang="en-US" dirty="0" smtClean="0">
                    <a:effectLst/>
                  </a:rPr>
                  <a:t>the </a:t>
                </a:r>
                <a:r>
                  <a:rPr lang="en-US" dirty="0">
                    <a:effectLst/>
                  </a:rPr>
                  <a:t>peak of the curves shifts </a:t>
                </a:r>
                <a:r>
                  <a:rPr lang="en-US" dirty="0" smtClean="0">
                    <a:effectLst/>
                  </a:rPr>
                  <a:t>towards</a:t>
                </a:r>
                <a:r>
                  <a:rPr lang="en-IN" dirty="0">
                    <a:effectLst/>
                  </a:rPr>
                  <a:t> </a:t>
                </a:r>
                <a:r>
                  <a:rPr lang="en-US" dirty="0" smtClean="0">
                    <a:effectLst/>
                  </a:rPr>
                  <a:t>the  </a:t>
                </a:r>
                <a:r>
                  <a:rPr lang="en-US" dirty="0">
                    <a:effectLst/>
                  </a:rPr>
                  <a:t>left  – </a:t>
                </a:r>
                <a:r>
                  <a:rPr lang="en-US" dirty="0" smtClean="0">
                    <a:effectLst/>
                  </a:rPr>
                  <a:t>towards  </a:t>
                </a:r>
                <a:r>
                  <a:rPr lang="en-US" dirty="0">
                    <a:effectLst/>
                  </a:rPr>
                  <a:t>shorter  wavelengths,  i.e.,  the value  of </a:t>
                </a:r>
                <a:r>
                  <a:rPr lang="en-US" dirty="0" smtClean="0">
                    <a:effectLst/>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i="1">
                            <a:latin typeface="Cambria Math" panose="02040503050406030204" pitchFamily="18" charset="0"/>
                          </a:rPr>
                          <m:t>𝑚𝑎𝑥</m:t>
                        </m:r>
                      </m:sub>
                    </m:sSub>
                  </m:oMath>
                </a14:m>
                <a:r>
                  <a:rPr lang="en-US" dirty="0" smtClean="0">
                    <a:effectLst/>
                  </a:rPr>
                  <a:t>    </a:t>
                </a:r>
                <a:r>
                  <a:rPr lang="en-US" dirty="0">
                    <a:effectLst/>
                  </a:rPr>
                  <a:t>decreases  with  increase  in </a:t>
                </a:r>
                <a:r>
                  <a:rPr lang="en-US" dirty="0" smtClean="0">
                    <a:effectLst/>
                  </a:rPr>
                  <a:t>temperature,</a:t>
                </a:r>
                <a:endParaRPr lang="en-IN" dirty="0">
                  <a:effectLst/>
                </a:endParaRPr>
              </a:p>
              <a:p>
                <a:pPr marL="457200" lvl="0" indent="-457200">
                  <a:buFont typeface="+mj-lt"/>
                  <a:buAutoNum type="arabicPeriod"/>
                </a:pPr>
                <a:r>
                  <a:rPr lang="en-US" dirty="0" smtClean="0">
                    <a:effectLst/>
                  </a:rPr>
                  <a:t>at </a:t>
                </a:r>
                <a:r>
                  <a:rPr lang="en-US" dirty="0">
                    <a:effectLst/>
                  </a:rPr>
                  <a:t>higher temperatures, the radiant power or total energy emitted per unit time per unit area (i.e., the area under the </a:t>
                </a:r>
                <a:r>
                  <a:rPr lang="en-US" dirty="0" smtClean="0">
                    <a:effectLst/>
                  </a:rPr>
                  <a:t>curve) corresponding </a:t>
                </a:r>
                <a:r>
                  <a:rPr lang="en-US" dirty="0">
                    <a:effectLst/>
                  </a:rPr>
                  <a:t>to all the wavelengths </a:t>
                </a:r>
                <a:r>
                  <a:rPr lang="en-US" dirty="0" smtClean="0">
                    <a:effectLst/>
                  </a:rPr>
                  <a:t>increases,</a:t>
                </a:r>
                <a:endParaRPr lang="en-IN" dirty="0">
                  <a:effectLst/>
                </a:endParaRPr>
              </a:p>
              <a:p>
                <a:pPr marL="457200" lvl="0" indent="-457200">
                  <a:buFont typeface="+mj-lt"/>
                  <a:buAutoNum type="arabicPeriod"/>
                </a:pPr>
                <a:r>
                  <a:rPr lang="en-US" dirty="0" smtClean="0">
                    <a:effectLst/>
                  </a:rPr>
                  <a:t>at </a:t>
                </a:r>
                <a:r>
                  <a:rPr lang="en-US" dirty="0">
                    <a:effectLst/>
                  </a:rPr>
                  <a:t>a temperature of 300 K (around room temperature), the most intense of these waves has a wavelength of  about  5  × 10-6 m; the radiant power is smaller for wavelengths different from this value. Practically all the radiant energy at this temperature is carried by waves longer than those corresponding to red light. These are infrared radiations.</a:t>
                </a:r>
                <a:endParaRPr lang="en-IN" dirty="0">
                  <a:effectLst/>
                </a:endParaRPr>
              </a:p>
              <a:p>
                <a:pPr marL="457200" lvl="0" indent="-457200">
                  <a:buFont typeface="+mj-lt"/>
                  <a:buAutoNum type="arabicPeriod"/>
                </a:pPr>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74468" y="496389"/>
                <a:ext cx="11538857" cy="6000205"/>
              </a:xfrm>
              <a:blipFill>
                <a:blip r:embed="rId2"/>
                <a:stretch>
                  <a:fillRect l="-475" t="-609" r="-740"/>
                </a:stretch>
              </a:blipFill>
            </p:spPr>
            <p:txBody>
              <a:bodyPr/>
              <a:lstStyle/>
              <a:p>
                <a:r>
                  <a:rPr lang="en-IN">
                    <a:noFill/>
                  </a:rPr>
                  <a:t> </a:t>
                </a:r>
              </a:p>
            </p:txBody>
          </p:sp>
        </mc:Fallback>
      </mc:AlternateContent>
    </p:spTree>
    <p:extLst>
      <p:ext uri="{BB962C8B-B14F-4D97-AF65-F5344CB8AC3E}">
        <p14:creationId xmlns:p14="http://schemas.microsoft.com/office/powerpoint/2010/main" val="56109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661851"/>
          </a:xfrm>
        </p:spPr>
        <p:txBody>
          <a:bodyPr/>
          <a:lstStyle/>
          <a:p>
            <a:r>
              <a:rPr lang="en-US" dirty="0">
                <a:effectLst/>
              </a:rPr>
              <a:t>Wien’s Displacement Law</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423" y="1271451"/>
                <a:ext cx="11730446" cy="5425440"/>
              </a:xfrm>
            </p:spPr>
            <p:txBody>
              <a:bodyPr/>
              <a:lstStyle/>
              <a:p>
                <a:r>
                  <a:rPr lang="en-US" dirty="0" smtClean="0">
                    <a:effectLst/>
                  </a:rPr>
                  <a:t>It is observed that the wavelength, for which emissive power of a blackbody is maximum, is inversely proportional to the absolute temperature of the blackbody. This is Wien’s displacement law</a:t>
                </a:r>
              </a:p>
              <a:p>
                <a:r>
                  <a:rPr lang="en-IN" dirty="0" smtClean="0"/>
                  <a:t>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𝜆</m:t>
                        </m:r>
                      </m:e>
                      <m:sub>
                        <m:r>
                          <a:rPr lang="en-IN" b="0" i="1" smtClean="0">
                            <a:latin typeface="Cambria Math" panose="02040503050406030204" pitchFamily="18" charset="0"/>
                          </a:rPr>
                          <m:t>𝑚𝑎𝑥</m:t>
                        </m:r>
                      </m:sub>
                    </m:sSub>
                    <m:r>
                      <a:rPr lang="en-IN" i="1">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𝑇</m:t>
                        </m:r>
                      </m:den>
                    </m:f>
                  </m:oMath>
                </a14:m>
                <a:r>
                  <a:rPr lang="en-IN" dirty="0" smtClean="0"/>
                  <a:t>     =&gt;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i="1">
                            <a:latin typeface="Cambria Math" panose="02040503050406030204" pitchFamily="18" charset="0"/>
                          </a:rPr>
                          <m:t>𝑚𝑎𝑥</m:t>
                        </m:r>
                      </m:sub>
                    </m:sSub>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𝑏</m:t>
                        </m:r>
                      </m:num>
                      <m:den>
                        <m:r>
                          <a:rPr lang="en-IN" i="1">
                            <a:latin typeface="Cambria Math" panose="02040503050406030204" pitchFamily="18" charset="0"/>
                            <a:ea typeface="Cambria Math" panose="02040503050406030204" pitchFamily="18" charset="0"/>
                          </a:rPr>
                          <m:t>𝑇</m:t>
                        </m:r>
                      </m:den>
                    </m:f>
                  </m:oMath>
                </a14:m>
                <a:r>
                  <a:rPr lang="en-IN" dirty="0" smtClean="0"/>
                  <a:t>      (where b is </a:t>
                </a:r>
                <a:r>
                  <a:rPr lang="en-IN" dirty="0" err="1" smtClean="0"/>
                  <a:t>wien’s</a:t>
                </a:r>
                <a:r>
                  <a:rPr lang="en-IN" dirty="0" smtClean="0"/>
                  <a:t> constant =</a:t>
                </a:r>
                <a:r>
                  <a:rPr lang="en-US" dirty="0">
                    <a:effectLst/>
                  </a:rPr>
                  <a:t>2.897 ´ 10-3 m K</a:t>
                </a:r>
                <a:r>
                  <a:rPr lang="en-IN" dirty="0" smtClean="0"/>
                  <a:t> ) </a:t>
                </a:r>
              </a:p>
              <a:p>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i="1">
                            <a:latin typeface="Cambria Math" panose="02040503050406030204" pitchFamily="18" charset="0"/>
                          </a:rPr>
                          <m:t>𝑚𝑎𝑥</m:t>
                        </m:r>
                      </m:sub>
                    </m:sSub>
                  </m:oMath>
                </a14:m>
                <a:r>
                  <a:rPr lang="en-US" dirty="0" smtClean="0">
                    <a:effectLst/>
                  </a:rPr>
                  <a:t> indicates the wavelength </a:t>
                </a:r>
                <a:r>
                  <a:rPr lang="en-US" dirty="0">
                    <a:effectLst/>
                  </a:rPr>
                  <a:t>at which the blackbody dominantly </a:t>
                </a:r>
                <a:r>
                  <a:rPr lang="en-US" dirty="0" smtClean="0">
                    <a:effectLst/>
                  </a:rPr>
                  <a:t>radiates.</a:t>
                </a:r>
              </a:p>
              <a:p>
                <a:r>
                  <a:rPr lang="en-US" dirty="0">
                    <a:effectLst/>
                  </a:rPr>
                  <a:t>Thus, it corresponds to the dominant </a:t>
                </a:r>
                <a:r>
                  <a:rPr lang="en-US" dirty="0" err="1">
                    <a:effectLst/>
                  </a:rPr>
                  <a:t>colour</a:t>
                </a:r>
                <a:r>
                  <a:rPr lang="en-US" dirty="0">
                    <a:effectLst/>
                  </a:rPr>
                  <a:t> of the radiating body and is a function of its </a:t>
                </a:r>
                <a:r>
                  <a:rPr lang="en-US" dirty="0" smtClean="0">
                    <a:effectLst/>
                  </a:rPr>
                  <a:t>temperature</a:t>
                </a:r>
              </a:p>
              <a:p>
                <a:r>
                  <a:rPr lang="en-US" dirty="0">
                    <a:effectLst/>
                  </a:rPr>
                  <a:t>This law is useful to determine temperatures of distant stars, Sun, moon </a:t>
                </a:r>
                <a:r>
                  <a:rPr lang="en-US" dirty="0" smtClean="0">
                    <a:effectLst/>
                  </a:rPr>
                  <a:t>etc.</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423" y="1271451"/>
                <a:ext cx="11730446" cy="5425440"/>
              </a:xfrm>
              <a:blipFill>
                <a:blip r:embed="rId2"/>
                <a:stretch>
                  <a:fillRect l="-572" t="-112" r="-260"/>
                </a:stretch>
              </a:blipFill>
            </p:spPr>
            <p:txBody>
              <a:bodyPr/>
              <a:lstStyle/>
              <a:p>
                <a:r>
                  <a:rPr lang="en-IN">
                    <a:noFill/>
                  </a:rPr>
                  <a:t> </a:t>
                </a:r>
              </a:p>
            </p:txBody>
          </p:sp>
        </mc:Fallback>
      </mc:AlternateContent>
    </p:spTree>
    <p:extLst>
      <p:ext uri="{BB962C8B-B14F-4D97-AF65-F5344CB8AC3E}">
        <p14:creationId xmlns:p14="http://schemas.microsoft.com/office/powerpoint/2010/main" val="7076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87092"/>
            <a:ext cx="10353761" cy="696686"/>
          </a:xfrm>
        </p:spPr>
        <p:txBody>
          <a:bodyPr/>
          <a:lstStyle/>
          <a:p>
            <a:r>
              <a:rPr lang="en-US" dirty="0">
                <a:effectLst/>
              </a:rPr>
              <a:t>Stefan-Boltzmann Law of Radiation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2217" y="783777"/>
                <a:ext cx="11800114" cy="5921823"/>
              </a:xfrm>
            </p:spPr>
            <p:txBody>
              <a:bodyPr>
                <a:normAutofit fontScale="92500" lnSpcReduction="20000"/>
              </a:bodyPr>
              <a:lstStyle/>
              <a:p>
                <a:r>
                  <a:rPr lang="en-US" dirty="0" smtClean="0">
                    <a:effectLst/>
                  </a:rPr>
                  <a:t>According to this law, “</a:t>
                </a:r>
                <a:r>
                  <a:rPr lang="en-US" i="1" dirty="0">
                    <a:effectLst/>
                  </a:rPr>
                  <a:t>The rate of emission  of radiant energy per unit area or the power radiated per unit area of a perfect blackbody is directly proportional to the fourth power of its absolute temperature</a:t>
                </a:r>
                <a:r>
                  <a:rPr lang="en-US" dirty="0" smtClean="0">
                    <a:effectLst/>
                  </a:rPr>
                  <a:t>”.</a:t>
                </a:r>
              </a:p>
              <a:p>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𝑅</m:t>
                        </m:r>
                      </m:e>
                      <m:sub>
                        <m:r>
                          <a:rPr lang="en-IN" b="0" i="1" smtClean="0">
                            <a:effectLst/>
                            <a:latin typeface="Cambria Math" panose="02040503050406030204" pitchFamily="18" charset="0"/>
                          </a:rPr>
                          <m:t>𝐵</m:t>
                        </m:r>
                      </m:sub>
                    </m:sSub>
                    <m:r>
                      <a:rPr lang="en-US" i="1" smtClean="0">
                        <a:effectLst/>
                        <a:latin typeface="Cambria Math" panose="02040503050406030204" pitchFamily="18" charset="0"/>
                        <a:ea typeface="Cambria Math" panose="02040503050406030204" pitchFamily="18" charset="0"/>
                      </a:rPr>
                      <m:t>∝</m:t>
                    </m:r>
                    <m:sSup>
                      <m:sSupPr>
                        <m:ctrlPr>
                          <a:rPr lang="en-US" i="1" smtClean="0">
                            <a:effectLst/>
                            <a:latin typeface="Cambria Math" panose="02040503050406030204" pitchFamily="18" charset="0"/>
                            <a:ea typeface="Cambria Math" panose="02040503050406030204" pitchFamily="18" charset="0"/>
                          </a:rPr>
                        </m:ctrlPr>
                      </m:sSupPr>
                      <m:e>
                        <m:r>
                          <a:rPr lang="en-IN" b="0" i="1" smtClean="0">
                            <a:effectLst/>
                            <a:latin typeface="Cambria Math" panose="02040503050406030204" pitchFamily="18" charset="0"/>
                            <a:ea typeface="Cambria Math" panose="02040503050406030204" pitchFamily="18" charset="0"/>
                          </a:rPr>
                          <m:t>𝑇</m:t>
                        </m:r>
                      </m:e>
                      <m:sup>
                        <m:r>
                          <a:rPr lang="en-IN" b="0" i="1" smtClean="0">
                            <a:effectLst/>
                            <a:latin typeface="Cambria Math" panose="02040503050406030204" pitchFamily="18" charset="0"/>
                            <a:ea typeface="Cambria Math" panose="02040503050406030204" pitchFamily="18" charset="0"/>
                          </a:rPr>
                          <m:t>4</m:t>
                        </m:r>
                      </m:sup>
                    </m:sSup>
                    <m:r>
                      <a:rPr lang="en-IN" b="0" i="1" smtClean="0">
                        <a:effectLst/>
                        <a:latin typeface="Cambria Math" panose="02040503050406030204" pitchFamily="18" charset="0"/>
                        <a:ea typeface="Cambria Math" panose="02040503050406030204" pitchFamily="18" charset="0"/>
                      </a:rPr>
                      <m:t>   ⇒</m:t>
                    </m:r>
                    <m:sSub>
                      <m:sSubPr>
                        <m:ctrlPr>
                          <a:rPr lang="en-US" i="1">
                            <a:effectLst/>
                            <a:latin typeface="Cambria Math" panose="02040503050406030204" pitchFamily="18" charset="0"/>
                          </a:rPr>
                        </m:ctrlPr>
                      </m:sSubPr>
                      <m:e>
                        <m:r>
                          <a:rPr lang="en-IN" i="1">
                            <a:effectLst/>
                            <a:latin typeface="Cambria Math" panose="02040503050406030204" pitchFamily="18" charset="0"/>
                          </a:rPr>
                          <m:t>𝑅</m:t>
                        </m:r>
                      </m:e>
                      <m:sub>
                        <m:r>
                          <a:rPr lang="en-IN" i="1">
                            <a:effectLst/>
                            <a:latin typeface="Cambria Math" panose="02040503050406030204" pitchFamily="18" charset="0"/>
                          </a:rPr>
                          <m:t>𝐵</m:t>
                        </m:r>
                      </m:sub>
                    </m:sSub>
                    <m:r>
                      <a:rPr lang="en-IN" b="0" i="1" smtClean="0">
                        <a:effectLst/>
                        <a:latin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𝑤h𝑒𝑟𝑒</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𝜎</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𝑖𝑠</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𝑠𝑡𝑒𝑓𝑎</m:t>
                    </m:r>
                    <m:sSup>
                      <m:sSupPr>
                        <m:ctrlPr>
                          <a:rPr lang="en-IN" b="0" i="1" smtClean="0">
                            <a:effectLst/>
                            <a:latin typeface="Cambria Math" panose="02040503050406030204" pitchFamily="18" charset="0"/>
                            <a:ea typeface="Cambria Math" panose="02040503050406030204" pitchFamily="18" charset="0"/>
                          </a:rPr>
                        </m:ctrlPr>
                      </m:sSupPr>
                      <m:e>
                        <m:r>
                          <a:rPr lang="en-IN" b="0" i="1" smtClean="0">
                            <a:effectLst/>
                            <a:latin typeface="Cambria Math" panose="02040503050406030204" pitchFamily="18" charset="0"/>
                            <a:ea typeface="Cambria Math" panose="02040503050406030204" pitchFamily="18" charset="0"/>
                          </a:rPr>
                          <m:t>𝑛</m:t>
                        </m:r>
                      </m:e>
                      <m:sup>
                        <m:r>
                          <a:rPr lang="en-IN" b="0" i="1" smtClean="0">
                            <a:effectLst/>
                            <a:latin typeface="Cambria Math" panose="02040503050406030204" pitchFamily="18" charset="0"/>
                            <a:ea typeface="Cambria Math" panose="02040503050406030204" pitchFamily="18" charset="0"/>
                          </a:rPr>
                          <m:t>′</m:t>
                        </m:r>
                      </m:sup>
                    </m:sSup>
                    <m:r>
                      <a:rPr lang="en-IN" b="0" i="1" smtClean="0">
                        <a:effectLst/>
                        <a:latin typeface="Cambria Math" panose="02040503050406030204" pitchFamily="18" charset="0"/>
                        <a:ea typeface="Cambria Math" panose="02040503050406030204" pitchFamily="18" charset="0"/>
                      </a:rPr>
                      <m:t>𝑠</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𝑐𝑜𝑛𝑠𝑡𝑎𝑛𝑡</m:t>
                    </m:r>
                    <m:r>
                      <a:rPr lang="en-IN" b="0" i="1" smtClean="0">
                        <a:effectLst/>
                        <a:latin typeface="Cambria Math" panose="02040503050406030204" pitchFamily="18" charset="0"/>
                        <a:ea typeface="Cambria Math" panose="02040503050406030204" pitchFamily="18" charset="0"/>
                      </a:rPr>
                      <m:t>=</m:t>
                    </m:r>
                    <m:r>
                      <m:rPr>
                        <m:nor/>
                      </m:rPr>
                      <a:rPr lang="en-US">
                        <a:effectLst/>
                      </a:rPr>
                      <m:t>5.67 × </m:t>
                    </m:r>
                    <m:sSup>
                      <m:sSupPr>
                        <m:ctrlPr>
                          <a:rPr lang="en-US" i="1" smtClean="0">
                            <a:effectLst/>
                            <a:latin typeface="Cambria Math" panose="02040503050406030204" pitchFamily="18" charset="0"/>
                          </a:rPr>
                        </m:ctrlPr>
                      </m:sSupPr>
                      <m:e>
                        <m:r>
                          <a:rPr lang="en-IN" b="0" i="1" smtClean="0">
                            <a:effectLst/>
                            <a:latin typeface="Cambria Math" panose="02040503050406030204" pitchFamily="18" charset="0"/>
                          </a:rPr>
                          <m:t>10</m:t>
                        </m:r>
                      </m:e>
                      <m:sup>
                        <m:r>
                          <a:rPr lang="en-IN" b="0" i="1" smtClean="0">
                            <a:effectLst/>
                            <a:latin typeface="Cambria Math" panose="02040503050406030204" pitchFamily="18" charset="0"/>
                          </a:rPr>
                          <m:t>−8</m:t>
                        </m:r>
                      </m:sup>
                    </m:sSup>
                    <m:r>
                      <m:rPr>
                        <m:nor/>
                      </m:rPr>
                      <a:rPr lang="en-US">
                        <a:effectLst/>
                      </a:rPr>
                      <m:t> </m:t>
                    </m:r>
                    <m:r>
                      <m:rPr>
                        <m:nor/>
                      </m:rPr>
                      <a:rPr lang="en-US">
                        <a:effectLst/>
                      </a:rPr>
                      <m:t>J</m:t>
                    </m:r>
                    <m:r>
                      <m:rPr>
                        <m:nor/>
                      </m:rPr>
                      <a:rPr lang="en-US">
                        <a:effectLst/>
                      </a:rPr>
                      <m:t> </m:t>
                    </m:r>
                    <m:sSup>
                      <m:sSupPr>
                        <m:ctrlPr>
                          <a:rPr lang="en-US" i="1" smtClean="0">
                            <a:effectLst/>
                            <a:latin typeface="Cambria Math" panose="02040503050406030204" pitchFamily="18" charset="0"/>
                          </a:rPr>
                        </m:ctrlPr>
                      </m:sSupPr>
                      <m:e>
                        <m:r>
                          <m:rPr>
                            <m:nor/>
                          </m:rPr>
                          <a:rPr lang="en-US">
                            <a:effectLst/>
                          </a:rPr>
                          <m:t>m</m:t>
                        </m:r>
                      </m:e>
                      <m:sup>
                        <m:r>
                          <m:rPr>
                            <m:nor/>
                          </m:rPr>
                          <a:rPr lang="en-US">
                            <a:effectLst/>
                          </a:rPr>
                          <m:t>−2</m:t>
                        </m:r>
                      </m:sup>
                    </m:sSup>
                    <m:r>
                      <m:rPr>
                        <m:nor/>
                      </m:rPr>
                      <a:rPr lang="en-US">
                        <a:effectLst/>
                      </a:rPr>
                      <m:t> </m:t>
                    </m:r>
                    <m:sSup>
                      <m:sSupPr>
                        <m:ctrlPr>
                          <a:rPr lang="en-US" i="1" smtClean="0">
                            <a:effectLst/>
                            <a:latin typeface="Cambria Math" panose="02040503050406030204" pitchFamily="18" charset="0"/>
                          </a:rPr>
                        </m:ctrlPr>
                      </m:sSupPr>
                      <m:e>
                        <m:r>
                          <m:rPr>
                            <m:sty m:val="p"/>
                          </m:rPr>
                          <a:rPr lang="en-US" i="1" dirty="0">
                            <a:effectLst/>
                            <a:latin typeface="Cambria Math" panose="02040503050406030204" pitchFamily="18" charset="0"/>
                          </a:rPr>
                          <m:t>s</m:t>
                        </m:r>
                      </m:e>
                      <m:sup>
                        <m:r>
                          <a:rPr lang="en-US" i="1" dirty="0">
                            <a:effectLst/>
                            <a:latin typeface="Cambria Math" panose="02040503050406030204" pitchFamily="18" charset="0"/>
                          </a:rPr>
                          <m:t>−1</m:t>
                        </m:r>
                      </m:sup>
                    </m:sSup>
                    <m:sSup>
                      <m:sSupPr>
                        <m:ctrlPr>
                          <a:rPr lang="en-US" i="1">
                            <a:effectLst/>
                            <a:latin typeface="Cambria Math" panose="02040503050406030204" pitchFamily="18" charset="0"/>
                          </a:rPr>
                        </m:ctrlPr>
                      </m:sSupPr>
                      <m:e>
                        <m:r>
                          <a:rPr lang="en-IN" b="0" i="1" smtClean="0">
                            <a:effectLst/>
                            <a:latin typeface="Cambria Math" panose="02040503050406030204" pitchFamily="18" charset="0"/>
                          </a:rPr>
                          <m:t>𝐾</m:t>
                        </m:r>
                      </m:e>
                      <m:sup>
                        <m:r>
                          <a:rPr lang="en-US" i="1" dirty="0">
                            <a:effectLst/>
                            <a:latin typeface="Cambria Math" panose="02040503050406030204" pitchFamily="18" charset="0"/>
                          </a:rPr>
                          <m:t>−</m:t>
                        </m:r>
                        <m:r>
                          <a:rPr lang="en-IN" b="0" i="1" dirty="0" smtClean="0">
                            <a:effectLst/>
                            <a:latin typeface="Cambria Math" panose="02040503050406030204" pitchFamily="18" charset="0"/>
                          </a:rPr>
                          <m:t>4</m:t>
                        </m:r>
                      </m:sup>
                    </m:sSup>
                    <m:r>
                      <a:rPr lang="en-IN" b="0" i="1" smtClean="0">
                        <a:effectLst/>
                        <a:latin typeface="Cambria Math" panose="02040503050406030204" pitchFamily="18" charset="0"/>
                        <a:ea typeface="Cambria Math" panose="02040503050406030204" pitchFamily="18" charset="0"/>
                      </a:rPr>
                      <m:t>)</m:t>
                    </m:r>
                  </m:oMath>
                </a14:m>
                <a:endParaRPr lang="en-US" dirty="0" smtClean="0">
                  <a:effectLst/>
                </a:endParaRPr>
              </a:p>
              <a:p>
                <a:r>
                  <a:rPr lang="en-US" dirty="0">
                    <a:effectLst/>
                  </a:rPr>
                  <a:t>Thus, the power radiated by a perfect blackbody depends only on its temperature and not on any other characteristics such as </a:t>
                </a:r>
                <a:r>
                  <a:rPr lang="en-US" dirty="0" err="1">
                    <a:effectLst/>
                  </a:rPr>
                  <a:t>colour</a:t>
                </a:r>
                <a:r>
                  <a:rPr lang="en-US" dirty="0">
                    <a:effectLst/>
                  </a:rPr>
                  <a:t>, materials, nature of surface etc</a:t>
                </a:r>
                <a:r>
                  <a:rPr lang="en-US" dirty="0" smtClean="0">
                    <a:effectLst/>
                  </a:rPr>
                  <a:t>.</a:t>
                </a:r>
              </a:p>
              <a:p>
                <a:r>
                  <a:rPr lang="en-US" dirty="0">
                    <a:effectLst/>
                  </a:rPr>
                  <a:t>If </a:t>
                </a:r>
                <a:r>
                  <a:rPr lang="en-US" i="1" dirty="0">
                    <a:effectLst/>
                  </a:rPr>
                  <a:t>Q </a:t>
                </a:r>
                <a:r>
                  <a:rPr lang="en-US" dirty="0">
                    <a:effectLst/>
                  </a:rPr>
                  <a:t>is the amount of radiant energy emitted in time </a:t>
                </a:r>
                <a:r>
                  <a:rPr lang="en-US" i="1" dirty="0">
                    <a:effectLst/>
                  </a:rPr>
                  <a:t>t </a:t>
                </a:r>
                <a:r>
                  <a:rPr lang="en-US" dirty="0">
                    <a:effectLst/>
                  </a:rPr>
                  <a:t>by a perfect blackbody of surface </a:t>
                </a:r>
                <a:r>
                  <a:rPr lang="en-US" dirty="0" smtClean="0">
                    <a:effectLst/>
                  </a:rPr>
                  <a:t>area </a:t>
                </a:r>
                <a:r>
                  <a:rPr lang="en-US" i="1" dirty="0">
                    <a:effectLst/>
                  </a:rPr>
                  <a:t>A </a:t>
                </a:r>
                <a:r>
                  <a:rPr lang="en-US" dirty="0">
                    <a:effectLst/>
                  </a:rPr>
                  <a:t>at temperature </a:t>
                </a:r>
                <a:r>
                  <a:rPr lang="en-US" i="1" dirty="0">
                    <a:effectLst/>
                  </a:rPr>
                  <a:t>T</a:t>
                </a:r>
                <a:r>
                  <a:rPr lang="en-US" dirty="0">
                    <a:effectLst/>
                  </a:rPr>
                  <a:t>, </a:t>
                </a:r>
                <a:r>
                  <a:rPr lang="en-US" dirty="0" smtClean="0">
                    <a:effectLst/>
                  </a:rPr>
                  <a:t>then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𝑄</m:t>
                        </m:r>
                      </m:num>
                      <m:den>
                        <m:r>
                          <a:rPr lang="en-IN" i="1">
                            <a:effectLst/>
                            <a:latin typeface="Cambria Math" panose="02040503050406030204" pitchFamily="18" charset="0"/>
                          </a:rPr>
                          <m:t>𝐴𝑡</m:t>
                        </m:r>
                      </m:den>
                    </m:f>
                  </m:oMath>
                </a14:m>
                <a:r>
                  <a:rPr lang="en-US" dirty="0" smtClean="0">
                    <a:effectLst/>
                  </a:rPr>
                  <a:t> = </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endParaRPr lang="en-US" dirty="0" smtClean="0">
                  <a:effectLst/>
                </a:endParaRPr>
              </a:p>
              <a:p>
                <a:r>
                  <a:rPr lang="en-US" dirty="0" smtClean="0">
                    <a:effectLst/>
                  </a:rPr>
                  <a:t>For ordinary body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𝑄</m:t>
                        </m:r>
                      </m:num>
                      <m:den>
                        <m:r>
                          <a:rPr lang="en-IN" i="1">
                            <a:effectLst/>
                            <a:latin typeface="Cambria Math" panose="02040503050406030204" pitchFamily="18" charset="0"/>
                          </a:rPr>
                          <m:t>𝐴𝑡</m:t>
                        </m:r>
                      </m:den>
                    </m:f>
                  </m:oMath>
                </a14:m>
                <a:r>
                  <a:rPr lang="en-US" dirty="0">
                    <a:effectLst/>
                  </a:rPr>
                  <a:t> = </a:t>
                </a:r>
                <a:r>
                  <a:rPr lang="en-US" dirty="0" smtClean="0">
                    <a:effectLst/>
                  </a:rPr>
                  <a:t>e</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r>
                  <a:rPr lang="en-US" dirty="0" smtClean="0">
                    <a:effectLst/>
                  </a:rPr>
                  <a:t>    or R= e</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endParaRPr lang="en-US" dirty="0" smtClean="0">
                  <a:effectLst/>
                </a:endParaRPr>
              </a:p>
              <a:p>
                <a:r>
                  <a:rPr lang="en-US" dirty="0">
                    <a:effectLst/>
                  </a:rPr>
                  <a:t>If the perfect blackbody having absolute temperature </a:t>
                </a:r>
                <a:r>
                  <a:rPr lang="en-US" i="1" dirty="0">
                    <a:effectLst/>
                  </a:rPr>
                  <a:t>T </a:t>
                </a:r>
                <a:r>
                  <a:rPr lang="en-US" dirty="0">
                    <a:effectLst/>
                  </a:rPr>
                  <a:t>is kept in a surrounding which is at a lower absolute temperature </a:t>
                </a:r>
                <a14:m>
                  <m:oMath xmlns:m="http://schemas.openxmlformats.org/officeDocument/2006/math">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𝑇</m:t>
                        </m:r>
                      </m:e>
                      <m:sub>
                        <m:r>
                          <a:rPr lang="en-IN" b="0" i="1" smtClean="0">
                            <a:effectLst/>
                            <a:latin typeface="Cambria Math" panose="02040503050406030204" pitchFamily="18" charset="0"/>
                          </a:rPr>
                          <m:t>𝑜</m:t>
                        </m:r>
                      </m:sub>
                    </m:sSub>
                  </m:oMath>
                </a14:m>
                <a:r>
                  <a:rPr lang="en-US" dirty="0" smtClean="0">
                    <a:effectLst/>
                  </a:rPr>
                  <a:t> </a:t>
                </a:r>
                <a:r>
                  <a:rPr lang="en-US" dirty="0">
                    <a:effectLst/>
                  </a:rPr>
                  <a:t>, </a:t>
                </a:r>
                <a:r>
                  <a:rPr lang="en-US" dirty="0" smtClean="0">
                    <a:effectLst/>
                  </a:rPr>
                  <a:t>then </a:t>
                </a:r>
                <a:r>
                  <a:rPr lang="en-US" dirty="0">
                    <a:effectLst/>
                  </a:rPr>
                  <a:t>the energy radiated per unit area per unit </a:t>
                </a:r>
                <a:r>
                  <a:rPr lang="en-US" dirty="0" smtClean="0">
                    <a:effectLst/>
                  </a:rPr>
                  <a:t>time (</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𝑅</m:t>
                        </m:r>
                      </m:e>
                      <m:sub>
                        <m:r>
                          <a:rPr lang="en-IN" i="1">
                            <a:effectLst/>
                            <a:latin typeface="Cambria Math" panose="02040503050406030204" pitchFamily="18" charset="0"/>
                          </a:rPr>
                          <m:t>𝐵</m:t>
                        </m:r>
                      </m:sub>
                    </m:sSub>
                  </m:oMath>
                </a14:m>
                <a:r>
                  <a:rPr lang="en-US" dirty="0" smtClean="0">
                    <a:effectLst/>
                  </a:rPr>
                  <a:t>) = </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endParaRPr lang="en-US" dirty="0" smtClean="0">
                  <a:effectLst/>
                </a:endParaRPr>
              </a:p>
              <a:p>
                <a:r>
                  <a:rPr lang="en-US" dirty="0">
                    <a:effectLst/>
                  </a:rPr>
                  <a:t>Energy absorbed from surroundings per unit area per unit </a:t>
                </a:r>
                <a:r>
                  <a:rPr lang="en-US" dirty="0" smtClean="0">
                    <a:effectLst/>
                  </a:rPr>
                  <a:t>time = </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bSup>
                      <m:sSubSupPr>
                        <m:ctrlPr>
                          <a:rPr lang="en-IN" i="1" smtClean="0">
                            <a:effectLst/>
                            <a:latin typeface="Cambria Math" panose="02040503050406030204" pitchFamily="18" charset="0"/>
                            <a:ea typeface="Cambria Math" panose="02040503050406030204" pitchFamily="18" charset="0"/>
                          </a:rPr>
                        </m:ctrlPr>
                      </m:sSubSupPr>
                      <m:e>
                        <m:r>
                          <a:rPr lang="en-IN" b="0" i="1" smtClean="0">
                            <a:effectLst/>
                            <a:latin typeface="Cambria Math" panose="02040503050406030204" pitchFamily="18" charset="0"/>
                            <a:ea typeface="Cambria Math" panose="02040503050406030204" pitchFamily="18" charset="0"/>
                          </a:rPr>
                          <m:t>𝑇</m:t>
                        </m:r>
                      </m:e>
                      <m:sub>
                        <m:r>
                          <a:rPr lang="en-IN" b="0" i="1" smtClean="0">
                            <a:effectLst/>
                            <a:latin typeface="Cambria Math" panose="02040503050406030204" pitchFamily="18" charset="0"/>
                            <a:ea typeface="Cambria Math" panose="02040503050406030204" pitchFamily="18" charset="0"/>
                          </a:rPr>
                          <m:t>𝑜</m:t>
                        </m:r>
                      </m:sub>
                      <m:sup>
                        <m:r>
                          <a:rPr lang="en-IN" b="0" i="1" smtClean="0">
                            <a:effectLst/>
                            <a:latin typeface="Cambria Math" panose="02040503050406030204" pitchFamily="18" charset="0"/>
                            <a:ea typeface="Cambria Math" panose="02040503050406030204" pitchFamily="18" charset="0"/>
                          </a:rPr>
                          <m:t>4</m:t>
                        </m:r>
                      </m:sup>
                    </m:sSubSup>
                  </m:oMath>
                </a14:m>
                <a:endParaRPr lang="en-US" dirty="0" smtClean="0">
                  <a:effectLst/>
                </a:endParaRPr>
              </a:p>
              <a:p>
                <a:r>
                  <a:rPr lang="en-US" dirty="0">
                    <a:effectLst/>
                  </a:rPr>
                  <a:t>Therefore net loss of energy by perfect blackbody per unit area per unit </a:t>
                </a:r>
                <a:r>
                  <a:rPr lang="en-US" dirty="0" smtClean="0">
                    <a:effectLst/>
                  </a:rPr>
                  <a:t>time = </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r>
                  <a:rPr lang="en-US" dirty="0" smtClean="0">
                    <a:effectLst/>
                  </a:rPr>
                  <a:t>- </a:t>
                </a:r>
                <a14:m>
                  <m:oMath xmlns:m="http://schemas.openxmlformats.org/officeDocument/2006/math">
                    <m:r>
                      <a:rPr lang="en-IN" i="1">
                        <a:effectLst/>
                        <a:latin typeface="Cambria Math" panose="02040503050406030204" pitchFamily="18" charset="0"/>
                        <a:ea typeface="Cambria Math" panose="02040503050406030204" pitchFamily="18" charset="0"/>
                      </a:rPr>
                      <m:t>𝜎</m:t>
                    </m:r>
                    <m:sSubSup>
                      <m:sSubSupPr>
                        <m:ctrlPr>
                          <a:rPr lang="en-IN" i="1">
                            <a:effectLst/>
                            <a:latin typeface="Cambria Math" panose="02040503050406030204" pitchFamily="18" charset="0"/>
                            <a:ea typeface="Cambria Math" panose="02040503050406030204" pitchFamily="18" charset="0"/>
                          </a:rPr>
                        </m:ctrlPr>
                      </m:sSubSupPr>
                      <m:e>
                        <m:r>
                          <a:rPr lang="en-IN" i="1">
                            <a:effectLst/>
                            <a:latin typeface="Cambria Math" panose="02040503050406030204" pitchFamily="18" charset="0"/>
                            <a:ea typeface="Cambria Math" panose="02040503050406030204" pitchFamily="18" charset="0"/>
                          </a:rPr>
                          <m:t>𝑇</m:t>
                        </m:r>
                      </m:e>
                      <m:sub>
                        <m:r>
                          <a:rPr lang="en-IN" i="1">
                            <a:effectLst/>
                            <a:latin typeface="Cambria Math" panose="02040503050406030204" pitchFamily="18" charset="0"/>
                            <a:ea typeface="Cambria Math" panose="02040503050406030204" pitchFamily="18" charset="0"/>
                          </a:rPr>
                          <m:t>𝑜</m:t>
                        </m:r>
                      </m:sub>
                      <m:sup>
                        <m:r>
                          <a:rPr lang="en-IN" i="1">
                            <a:effectLst/>
                            <a:latin typeface="Cambria Math" panose="02040503050406030204" pitchFamily="18" charset="0"/>
                            <a:ea typeface="Cambria Math" panose="02040503050406030204" pitchFamily="18" charset="0"/>
                          </a:rPr>
                          <m:t>4</m:t>
                        </m:r>
                      </m:sup>
                    </m:sSubSup>
                  </m:oMath>
                </a14:m>
                <a:r>
                  <a:rPr lang="en-US" dirty="0" smtClean="0">
                    <a:effectLst/>
                  </a:rPr>
                  <a:t> = </a:t>
                </a:r>
                <a14:m>
                  <m:oMath xmlns:m="http://schemas.openxmlformats.org/officeDocument/2006/math">
                    <m:r>
                      <a:rPr lang="en-IN" i="1">
                        <a:effectLst/>
                        <a:latin typeface="Cambria Math" panose="02040503050406030204" pitchFamily="18" charset="0"/>
                        <a:ea typeface="Cambria Math" panose="02040503050406030204" pitchFamily="18" charset="0"/>
                      </a:rPr>
                      <m:t>𝜎</m:t>
                    </m:r>
                    <m:r>
                      <a:rPr lang="en-IN" b="0" i="1" smtClean="0">
                        <a:effectLst/>
                        <a:latin typeface="Cambria Math" panose="02040503050406030204" pitchFamily="18" charset="0"/>
                        <a:ea typeface="Cambria Math" panose="02040503050406030204" pitchFamily="18" charset="0"/>
                      </a:rPr>
                      <m:t>(</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r>
                  <a:rPr lang="en-US" dirty="0">
                    <a:effectLst/>
                  </a:rPr>
                  <a:t>- </a:t>
                </a:r>
                <a14:m>
                  <m:oMath xmlns:m="http://schemas.openxmlformats.org/officeDocument/2006/math">
                    <m:sSubSup>
                      <m:sSubSupPr>
                        <m:ctrlPr>
                          <a:rPr lang="en-IN" i="1">
                            <a:effectLst/>
                            <a:latin typeface="Cambria Math" panose="02040503050406030204" pitchFamily="18" charset="0"/>
                            <a:ea typeface="Cambria Math" panose="02040503050406030204" pitchFamily="18" charset="0"/>
                          </a:rPr>
                        </m:ctrlPr>
                      </m:sSubSupPr>
                      <m:e>
                        <m:r>
                          <a:rPr lang="en-IN" i="1">
                            <a:effectLst/>
                            <a:latin typeface="Cambria Math" panose="02040503050406030204" pitchFamily="18" charset="0"/>
                            <a:ea typeface="Cambria Math" panose="02040503050406030204" pitchFamily="18" charset="0"/>
                          </a:rPr>
                          <m:t>𝑇</m:t>
                        </m:r>
                      </m:e>
                      <m:sub>
                        <m:r>
                          <a:rPr lang="en-IN" i="1">
                            <a:effectLst/>
                            <a:latin typeface="Cambria Math" panose="02040503050406030204" pitchFamily="18" charset="0"/>
                            <a:ea typeface="Cambria Math" panose="02040503050406030204" pitchFamily="18" charset="0"/>
                          </a:rPr>
                          <m:t>𝑜</m:t>
                        </m:r>
                      </m:sub>
                      <m:sup>
                        <m:r>
                          <a:rPr lang="en-IN" i="1">
                            <a:effectLst/>
                            <a:latin typeface="Cambria Math" panose="02040503050406030204" pitchFamily="18" charset="0"/>
                            <a:ea typeface="Cambria Math" panose="02040503050406030204" pitchFamily="18" charset="0"/>
                          </a:rPr>
                          <m:t>4</m:t>
                        </m:r>
                      </m:sup>
                    </m:sSubSup>
                  </m:oMath>
                </a14:m>
                <a:r>
                  <a:rPr lang="en-US" dirty="0" smtClean="0">
                    <a:effectLst/>
                  </a:rPr>
                  <a:t>)</a:t>
                </a:r>
              </a:p>
              <a:p>
                <a:r>
                  <a:rPr lang="en-US" dirty="0">
                    <a:effectLst/>
                  </a:rPr>
                  <a:t>For an ordinary body, net loss of energy per unit area per unit time </a:t>
                </a:r>
                <a:r>
                  <a:rPr lang="en-US" dirty="0" smtClean="0">
                    <a:effectLst/>
                  </a:rPr>
                  <a:t>= </a:t>
                </a:r>
                <a14:m>
                  <m:oMath xmlns:m="http://schemas.openxmlformats.org/officeDocument/2006/math">
                    <m:r>
                      <m:rPr>
                        <m:sty m:val="p"/>
                      </m:rPr>
                      <a:rPr lang="en-IN" b="0" i="0" smtClean="0">
                        <a:effectLst/>
                        <a:latin typeface="Cambria Math" panose="02040503050406030204" pitchFamily="18" charset="0"/>
                        <a:ea typeface="Cambria Math" panose="02040503050406030204" pitchFamily="18" charset="0"/>
                      </a:rPr>
                      <m:t>e</m:t>
                    </m:r>
                    <m:r>
                      <a:rPr lang="en-IN" i="1">
                        <a:effectLst/>
                        <a:latin typeface="Cambria Math" panose="02040503050406030204" pitchFamily="18" charset="0"/>
                        <a:ea typeface="Cambria Math" panose="02040503050406030204" pitchFamily="18" charset="0"/>
                      </a:rPr>
                      <m:t>𝜎</m:t>
                    </m:r>
                    <m:r>
                      <a:rPr lang="en-IN" i="1">
                        <a:effectLst/>
                        <a:latin typeface="Cambria Math" panose="02040503050406030204" pitchFamily="18" charset="0"/>
                        <a:ea typeface="Cambria Math" panose="02040503050406030204" pitchFamily="18" charset="0"/>
                      </a:rPr>
                      <m:t>(</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r>
                  <a:rPr lang="en-US" dirty="0">
                    <a:effectLst/>
                  </a:rPr>
                  <a:t>- </a:t>
                </a:r>
                <a14:m>
                  <m:oMath xmlns:m="http://schemas.openxmlformats.org/officeDocument/2006/math">
                    <m:sSubSup>
                      <m:sSubSupPr>
                        <m:ctrlPr>
                          <a:rPr lang="en-IN" i="1">
                            <a:effectLst/>
                            <a:latin typeface="Cambria Math" panose="02040503050406030204" pitchFamily="18" charset="0"/>
                            <a:ea typeface="Cambria Math" panose="02040503050406030204" pitchFamily="18" charset="0"/>
                          </a:rPr>
                        </m:ctrlPr>
                      </m:sSubSupPr>
                      <m:e>
                        <m:r>
                          <a:rPr lang="en-IN" i="1">
                            <a:effectLst/>
                            <a:latin typeface="Cambria Math" panose="02040503050406030204" pitchFamily="18" charset="0"/>
                            <a:ea typeface="Cambria Math" panose="02040503050406030204" pitchFamily="18" charset="0"/>
                          </a:rPr>
                          <m:t>𝑇</m:t>
                        </m:r>
                      </m:e>
                      <m:sub>
                        <m:r>
                          <a:rPr lang="en-IN" i="1">
                            <a:effectLst/>
                            <a:latin typeface="Cambria Math" panose="02040503050406030204" pitchFamily="18" charset="0"/>
                            <a:ea typeface="Cambria Math" panose="02040503050406030204" pitchFamily="18" charset="0"/>
                          </a:rPr>
                          <m:t>𝑜</m:t>
                        </m:r>
                      </m:sub>
                      <m:sup>
                        <m:r>
                          <a:rPr lang="en-IN" i="1">
                            <a:effectLst/>
                            <a:latin typeface="Cambria Math" panose="02040503050406030204" pitchFamily="18" charset="0"/>
                            <a:ea typeface="Cambria Math" panose="02040503050406030204" pitchFamily="18" charset="0"/>
                          </a:rPr>
                          <m:t>4</m:t>
                        </m:r>
                      </m:sup>
                    </m:sSubSup>
                  </m:oMath>
                </a14:m>
                <a:r>
                  <a:rPr lang="en-US" dirty="0" smtClean="0">
                    <a:effectLst/>
                  </a:rPr>
                  <a:t>)</a:t>
                </a:r>
              </a:p>
              <a:p>
                <a:r>
                  <a:rPr lang="en-US" dirty="0" smtClean="0">
                    <a:effectLst/>
                  </a:rPr>
                  <a:t>If temperature of surrounding is more than temperature of body then </a:t>
                </a:r>
                <a14:m>
                  <m:oMath xmlns:m="http://schemas.openxmlformats.org/officeDocument/2006/math">
                    <m:r>
                      <m:rPr>
                        <m:sty m:val="p"/>
                      </m:rPr>
                      <a:rPr lang="en-IN">
                        <a:effectLst/>
                        <a:latin typeface="Cambria Math" panose="02040503050406030204" pitchFamily="18" charset="0"/>
                        <a:ea typeface="Cambria Math" panose="02040503050406030204" pitchFamily="18" charset="0"/>
                      </a:rPr>
                      <m:t>e</m:t>
                    </m:r>
                    <m:r>
                      <a:rPr lang="en-IN" i="1">
                        <a:effectLst/>
                        <a:latin typeface="Cambria Math" panose="02040503050406030204" pitchFamily="18" charset="0"/>
                        <a:ea typeface="Cambria Math" panose="02040503050406030204" pitchFamily="18" charset="0"/>
                      </a:rPr>
                      <m:t>𝜎</m:t>
                    </m:r>
                    <m:r>
                      <a:rPr lang="en-IN" i="1">
                        <a:effectLst/>
                        <a:latin typeface="Cambria Math" panose="02040503050406030204" pitchFamily="18" charset="0"/>
                        <a:ea typeface="Cambria Math" panose="02040503050406030204" pitchFamily="18" charset="0"/>
                      </a:rPr>
                      <m:t>(</m:t>
                    </m:r>
                    <m:sSup>
                      <m:sSupPr>
                        <m:ctrlPr>
                          <a:rPr lang="en-US" i="1">
                            <a:effectLst/>
                            <a:latin typeface="Cambria Math" panose="02040503050406030204" pitchFamily="18" charset="0"/>
                            <a:ea typeface="Cambria Math" panose="02040503050406030204" pitchFamily="18" charset="0"/>
                          </a:rPr>
                        </m:ctrlPr>
                      </m:sSupPr>
                      <m:e>
                        <m:r>
                          <a:rPr lang="en-IN" i="1">
                            <a:effectLst/>
                            <a:latin typeface="Cambria Math" panose="02040503050406030204" pitchFamily="18" charset="0"/>
                            <a:ea typeface="Cambria Math" panose="02040503050406030204" pitchFamily="18" charset="0"/>
                          </a:rPr>
                          <m:t>𝑇</m:t>
                        </m:r>
                      </m:e>
                      <m:sup>
                        <m:r>
                          <a:rPr lang="en-IN" i="1">
                            <a:effectLst/>
                            <a:latin typeface="Cambria Math" panose="02040503050406030204" pitchFamily="18" charset="0"/>
                            <a:ea typeface="Cambria Math" panose="02040503050406030204" pitchFamily="18" charset="0"/>
                          </a:rPr>
                          <m:t>4</m:t>
                        </m:r>
                      </m:sup>
                    </m:sSup>
                  </m:oMath>
                </a14:m>
                <a:r>
                  <a:rPr lang="en-US" dirty="0">
                    <a:effectLst/>
                  </a:rPr>
                  <a:t>- </a:t>
                </a:r>
                <a14:m>
                  <m:oMath xmlns:m="http://schemas.openxmlformats.org/officeDocument/2006/math">
                    <m:sSubSup>
                      <m:sSubSupPr>
                        <m:ctrlPr>
                          <a:rPr lang="en-IN" i="1">
                            <a:effectLst/>
                            <a:latin typeface="Cambria Math" panose="02040503050406030204" pitchFamily="18" charset="0"/>
                            <a:ea typeface="Cambria Math" panose="02040503050406030204" pitchFamily="18" charset="0"/>
                          </a:rPr>
                        </m:ctrlPr>
                      </m:sSubSupPr>
                      <m:e>
                        <m:r>
                          <a:rPr lang="en-IN" i="1">
                            <a:effectLst/>
                            <a:latin typeface="Cambria Math" panose="02040503050406030204" pitchFamily="18" charset="0"/>
                            <a:ea typeface="Cambria Math" panose="02040503050406030204" pitchFamily="18" charset="0"/>
                          </a:rPr>
                          <m:t>𝑇</m:t>
                        </m:r>
                      </m:e>
                      <m:sub>
                        <m:r>
                          <a:rPr lang="en-IN" i="1">
                            <a:effectLst/>
                            <a:latin typeface="Cambria Math" panose="02040503050406030204" pitchFamily="18" charset="0"/>
                            <a:ea typeface="Cambria Math" panose="02040503050406030204" pitchFamily="18" charset="0"/>
                          </a:rPr>
                          <m:t>𝑜</m:t>
                        </m:r>
                      </m:sub>
                      <m:sup>
                        <m:r>
                          <a:rPr lang="en-IN" i="1">
                            <a:effectLst/>
                            <a:latin typeface="Cambria Math" panose="02040503050406030204" pitchFamily="18" charset="0"/>
                            <a:ea typeface="Cambria Math" panose="02040503050406030204" pitchFamily="18" charset="0"/>
                          </a:rPr>
                          <m:t>4</m:t>
                        </m:r>
                      </m:sup>
                    </m:sSubSup>
                  </m:oMath>
                </a14:m>
                <a:r>
                  <a:rPr lang="en-US" dirty="0" smtClean="0">
                    <a:effectLst/>
                  </a:rPr>
                  <a:t>) will be net gain.</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2217" y="783777"/>
                <a:ext cx="11800114" cy="5921823"/>
              </a:xfrm>
              <a:blipFill>
                <a:blip r:embed="rId2"/>
                <a:stretch>
                  <a:fillRect l="-413" t="-618" r="-826"/>
                </a:stretch>
              </a:blipFill>
            </p:spPr>
            <p:txBody>
              <a:bodyPr/>
              <a:lstStyle/>
              <a:p>
                <a:r>
                  <a:rPr lang="en-IN">
                    <a:noFill/>
                  </a:rPr>
                  <a:t> </a:t>
                </a:r>
              </a:p>
            </p:txBody>
          </p:sp>
        </mc:Fallback>
      </mc:AlternateContent>
    </p:spTree>
    <p:extLst>
      <p:ext uri="{BB962C8B-B14F-4D97-AF65-F5344CB8AC3E}">
        <p14:creationId xmlns:p14="http://schemas.microsoft.com/office/powerpoint/2010/main" val="279020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844731"/>
          </a:xfrm>
        </p:spPr>
        <p:txBody>
          <a:bodyPr/>
          <a:lstStyle/>
          <a:p>
            <a:r>
              <a:rPr lang="en-US" dirty="0">
                <a:effectLst/>
              </a:rPr>
              <a:t>Ideal Gas and Real Gas</a:t>
            </a:r>
            <a:endParaRPr lang="en-IN" dirty="0"/>
          </a:p>
        </p:txBody>
      </p:sp>
      <p:sp>
        <p:nvSpPr>
          <p:cNvPr id="3" name="Content Placeholder 2"/>
          <p:cNvSpPr>
            <a:spLocks noGrp="1"/>
          </p:cNvSpPr>
          <p:nvPr>
            <p:ph sz="half" idx="1"/>
          </p:nvPr>
        </p:nvSpPr>
        <p:spPr>
          <a:xfrm>
            <a:off x="913795" y="2088319"/>
            <a:ext cx="3954296" cy="3702881"/>
          </a:xfrm>
        </p:spPr>
        <p:txBody>
          <a:bodyPr>
            <a:normAutofit fontScale="92500" lnSpcReduction="10000"/>
          </a:bodyPr>
          <a:lstStyle/>
          <a:p>
            <a:pPr>
              <a:buFont typeface="Wingdings" panose="05000000000000000000" pitchFamily="2" charset="2"/>
              <a:buChar char="v"/>
            </a:pPr>
            <a:r>
              <a:rPr lang="en-US" dirty="0">
                <a:effectLst/>
              </a:rPr>
              <a:t>In an ideal gas intermolecular interactions are </a:t>
            </a:r>
            <a:r>
              <a:rPr lang="en-US" dirty="0" smtClean="0">
                <a:effectLst/>
              </a:rPr>
              <a:t>absent</a:t>
            </a:r>
          </a:p>
          <a:p>
            <a:pPr>
              <a:buFont typeface="Wingdings" panose="05000000000000000000" pitchFamily="2" charset="2"/>
              <a:buChar char="v"/>
            </a:pPr>
            <a:endParaRPr lang="en-IN" dirty="0"/>
          </a:p>
        </p:txBody>
      </p:sp>
      <p:sp>
        <p:nvSpPr>
          <p:cNvPr id="4" name="Content Placeholder 3"/>
          <p:cNvSpPr>
            <a:spLocks noGrp="1"/>
          </p:cNvSpPr>
          <p:nvPr>
            <p:ph sz="half" idx="2"/>
          </p:nvPr>
        </p:nvSpPr>
        <p:spPr>
          <a:xfrm>
            <a:off x="4868091" y="2088319"/>
            <a:ext cx="7027818" cy="4338607"/>
          </a:xfrm>
        </p:spPr>
        <p:txBody>
          <a:bodyPr>
            <a:normAutofit fontScale="92500" lnSpcReduction="10000"/>
          </a:bodyPr>
          <a:lstStyle/>
          <a:p>
            <a:pPr>
              <a:buFont typeface="Wingdings" panose="05000000000000000000" pitchFamily="2" charset="2"/>
              <a:buChar char="v"/>
            </a:pPr>
            <a:r>
              <a:rPr lang="en-US" dirty="0">
                <a:effectLst/>
              </a:rPr>
              <a:t>Real gases are composed of atoms or molecules which do interact with each </a:t>
            </a:r>
            <a:r>
              <a:rPr lang="en-US" dirty="0" smtClean="0">
                <a:effectLst/>
              </a:rPr>
              <a:t>other</a:t>
            </a:r>
          </a:p>
          <a:p>
            <a:pPr>
              <a:buFont typeface="Wingdings" panose="05000000000000000000" pitchFamily="2" charset="2"/>
              <a:buChar char="v"/>
            </a:pPr>
            <a:r>
              <a:rPr lang="en-US" dirty="0">
                <a:effectLst/>
              </a:rPr>
              <a:t>If the atoms/ molecules of a real gas are so far apart that there is practically no interatomic/ intermolecular interaction, the real  gas  is said to be in the ideal </a:t>
            </a:r>
            <a:r>
              <a:rPr lang="en-US" dirty="0" smtClean="0">
                <a:effectLst/>
              </a:rPr>
              <a:t>state</a:t>
            </a:r>
            <a:endParaRPr lang="en-IN" dirty="0">
              <a:effectLst/>
            </a:endParaRPr>
          </a:p>
          <a:p>
            <a:pPr>
              <a:buFont typeface="Wingdings" panose="05000000000000000000" pitchFamily="2" charset="2"/>
              <a:buChar char="v"/>
            </a:pPr>
            <a:r>
              <a:rPr lang="en-US" dirty="0">
                <a:effectLst/>
              </a:rPr>
              <a:t>This can happen at sufficiently low density of  the  real  </a:t>
            </a:r>
            <a:r>
              <a:rPr lang="en-US" dirty="0" smtClean="0">
                <a:effectLst/>
              </a:rPr>
              <a:t>gas</a:t>
            </a:r>
          </a:p>
          <a:p>
            <a:pPr>
              <a:buFont typeface="Wingdings" panose="05000000000000000000" pitchFamily="2" charset="2"/>
              <a:buChar char="v"/>
            </a:pPr>
            <a:r>
              <a:rPr lang="en-US" dirty="0">
                <a:effectLst/>
              </a:rPr>
              <a:t>At  low  pressures  or  high  temperatures,   the molecules are far apart and therefore molecular interactions are </a:t>
            </a:r>
            <a:r>
              <a:rPr lang="en-US" dirty="0" smtClean="0">
                <a:effectLst/>
              </a:rPr>
              <a:t>negligible</a:t>
            </a:r>
          </a:p>
          <a:p>
            <a:pPr>
              <a:buFont typeface="Wingdings" panose="05000000000000000000" pitchFamily="2" charset="2"/>
              <a:buChar char="v"/>
            </a:pPr>
            <a:r>
              <a:rPr lang="en-US" dirty="0">
                <a:effectLst/>
              </a:rPr>
              <a:t>Under these  conditions,  </a:t>
            </a:r>
            <a:r>
              <a:rPr lang="en-US" dirty="0" smtClean="0">
                <a:effectLst/>
              </a:rPr>
              <a:t>behavior  </a:t>
            </a:r>
            <a:r>
              <a:rPr lang="en-US" dirty="0">
                <a:effectLst/>
              </a:rPr>
              <a:t>of   real  gases is close to that of an ideal  gas</a:t>
            </a:r>
            <a:endParaRPr lang="en-US" dirty="0" smtClean="0">
              <a:effectLst/>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7443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1000"/>
                                        <p:tgtEl>
                                          <p:spTgt spid="4">
                                            <p:txEl>
                                              <p:pRg st="4" end="4"/>
                                            </p:txEl>
                                          </p:spTgt>
                                        </p:tgtEl>
                                      </p:cBhvr>
                                    </p:animEffect>
                                    <p:anim calcmode="lin" valueType="num">
                                      <p:cBhvr>
                                        <p:cTn id="4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740229"/>
          </a:xfrm>
        </p:spPr>
        <p:txBody>
          <a:bodyPr/>
          <a:lstStyle/>
          <a:p>
            <a:r>
              <a:rPr lang="en-US" dirty="0">
                <a:effectLst/>
              </a:rPr>
              <a:t>Mean Free Path</a:t>
            </a:r>
            <a:endParaRPr lang="en-IN" dirty="0"/>
          </a:p>
        </p:txBody>
      </p:sp>
      <p:pic>
        <p:nvPicPr>
          <p:cNvPr id="23" name="Content Placeholder 2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9784" y="1716789"/>
            <a:ext cx="3946753" cy="3724641"/>
          </a:xfrm>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502331" y="1716789"/>
                <a:ext cx="7463246" cy="4919142"/>
              </a:xfrm>
            </p:spPr>
            <p:txBody>
              <a:bodyPr>
                <a:normAutofit fontScale="92500" lnSpcReduction="10000"/>
              </a:bodyPr>
              <a:lstStyle/>
              <a:p>
                <a:pPr>
                  <a:buFont typeface="Wingdings" panose="05000000000000000000" pitchFamily="2" charset="2"/>
                  <a:buChar char="v"/>
                </a:pPr>
                <a:r>
                  <a:rPr lang="en-IN" dirty="0" smtClean="0"/>
                  <a:t>The </a:t>
                </a:r>
                <a:r>
                  <a:rPr lang="en-US" dirty="0" smtClean="0">
                    <a:effectLst/>
                  </a:rPr>
                  <a:t>molecules of gas are always </a:t>
                </a:r>
                <a:r>
                  <a:rPr lang="en-US" dirty="0">
                    <a:effectLst/>
                  </a:rPr>
                  <a:t>in continuous random </a:t>
                </a:r>
                <a:r>
                  <a:rPr lang="en-US" dirty="0" smtClean="0">
                    <a:effectLst/>
                  </a:rPr>
                  <a:t>motion as shown in figure.</a:t>
                </a:r>
              </a:p>
              <a:p>
                <a:pPr>
                  <a:buFont typeface="Wingdings" panose="05000000000000000000" pitchFamily="2" charset="2"/>
                  <a:buChar char="v"/>
                </a:pPr>
                <a:r>
                  <a:rPr lang="en-US" dirty="0" smtClean="0">
                    <a:effectLst/>
                  </a:rPr>
                  <a:t> </a:t>
                </a:r>
                <a:r>
                  <a:rPr lang="en-US" dirty="0">
                    <a:effectLst/>
                  </a:rPr>
                  <a:t>When   a molecule approaches another molecule</a:t>
                </a:r>
                <a:r>
                  <a:rPr lang="en-US" dirty="0" smtClean="0">
                    <a:effectLst/>
                  </a:rPr>
                  <a:t>, </a:t>
                </a:r>
                <a:r>
                  <a:rPr lang="en-US" dirty="0">
                    <a:effectLst/>
                  </a:rPr>
                  <a:t>This leads to elastic collisions between the </a:t>
                </a:r>
                <a:r>
                  <a:rPr lang="en-US" dirty="0" smtClean="0">
                    <a:effectLst/>
                  </a:rPr>
                  <a:t>molecules.</a:t>
                </a:r>
              </a:p>
              <a:p>
                <a:pPr>
                  <a:buFont typeface="Wingdings" panose="05000000000000000000" pitchFamily="2" charset="2"/>
                  <a:buChar char="v"/>
                </a:pPr>
                <a:r>
                  <a:rPr lang="en-US" dirty="0" smtClean="0">
                    <a:effectLst/>
                  </a:rPr>
                  <a:t>Due to this collision the </a:t>
                </a:r>
                <a:r>
                  <a:rPr lang="en-US" dirty="0">
                    <a:effectLst/>
                  </a:rPr>
                  <a:t>direction of motion of the molecules change </a:t>
                </a:r>
                <a:endParaRPr lang="en-US" dirty="0" smtClean="0">
                  <a:effectLst/>
                </a:endParaRPr>
              </a:p>
              <a:p>
                <a:pPr>
                  <a:buFont typeface="Wingdings" panose="05000000000000000000" pitchFamily="2" charset="2"/>
                  <a:buChar char="v"/>
                </a:pPr>
                <a:r>
                  <a:rPr lang="en-US" dirty="0">
                    <a:effectLst/>
                  </a:rPr>
                  <a:t>The molecules also collide with the walls of the </a:t>
                </a:r>
                <a:r>
                  <a:rPr lang="en-US" dirty="0" smtClean="0">
                    <a:effectLst/>
                  </a:rPr>
                  <a:t>container and exert </a:t>
                </a:r>
                <a:r>
                  <a:rPr lang="en-US" dirty="0">
                    <a:effectLst/>
                  </a:rPr>
                  <a:t>force </a:t>
                </a:r>
                <a:r>
                  <a:rPr lang="en-US" dirty="0" smtClean="0">
                    <a:effectLst/>
                  </a:rPr>
                  <a:t>only </a:t>
                </a:r>
                <a:r>
                  <a:rPr lang="en-US" dirty="0">
                    <a:effectLst/>
                  </a:rPr>
                  <a:t>during collisions</a:t>
                </a:r>
                <a:endParaRPr lang="en-US" dirty="0" smtClean="0">
                  <a:effectLst/>
                </a:endParaRPr>
              </a:p>
              <a:p>
                <a:pPr>
                  <a:buFont typeface="Wingdings" panose="05000000000000000000" pitchFamily="2" charset="2"/>
                  <a:buChar char="v"/>
                </a:pPr>
                <a:r>
                  <a:rPr lang="en-US" dirty="0">
                    <a:effectLst/>
                  </a:rPr>
                  <a:t>B</a:t>
                </a:r>
                <a:r>
                  <a:rPr lang="en-US" dirty="0" smtClean="0">
                    <a:effectLst/>
                  </a:rPr>
                  <a:t>etween </a:t>
                </a:r>
                <a:r>
                  <a:rPr lang="en-US" dirty="0">
                    <a:effectLst/>
                  </a:rPr>
                  <a:t>two successive </a:t>
                </a:r>
                <a:r>
                  <a:rPr lang="en-US" dirty="0" smtClean="0">
                    <a:effectLst/>
                  </a:rPr>
                  <a:t>collisions,  </a:t>
                </a:r>
                <a:r>
                  <a:rPr lang="en-US" dirty="0">
                    <a:effectLst/>
                  </a:rPr>
                  <a:t>molecules move along straight paths with constant </a:t>
                </a:r>
                <a:r>
                  <a:rPr lang="en-US" dirty="0" smtClean="0">
                    <a:effectLst/>
                  </a:rPr>
                  <a:t>velocity</a:t>
                </a:r>
                <a:endParaRPr lang="en-IN" dirty="0">
                  <a:effectLst/>
                </a:endParaRPr>
              </a:p>
              <a:p>
                <a:pPr>
                  <a:buFont typeface="Wingdings" panose="05000000000000000000" pitchFamily="2" charset="2"/>
                  <a:buChar char="v"/>
                </a:pPr>
                <a:r>
                  <a:rPr lang="en-US" dirty="0">
                    <a:effectLst/>
                  </a:rPr>
                  <a:t>T</a:t>
                </a:r>
                <a:r>
                  <a:rPr lang="en-US" dirty="0" smtClean="0">
                    <a:effectLst/>
                  </a:rPr>
                  <a:t>he </a:t>
                </a:r>
                <a:r>
                  <a:rPr lang="en-US" dirty="0">
                    <a:effectLst/>
                  </a:rPr>
                  <a:t>average distance traversed by a molecule with constant velocity between two successive </a:t>
                </a:r>
                <a:r>
                  <a:rPr lang="en-US" dirty="0" smtClean="0">
                    <a:effectLst/>
                  </a:rPr>
                  <a:t>collisions is called </a:t>
                </a:r>
                <a:r>
                  <a:rPr lang="en-US" dirty="0" smtClean="0">
                    <a:solidFill>
                      <a:srgbClr val="FFFF00"/>
                    </a:solidFill>
                    <a:effectLst/>
                  </a:rPr>
                  <a:t>mean free path (</a:t>
                </a:r>
                <a14:m>
                  <m:oMath xmlns:m="http://schemas.openxmlformats.org/officeDocument/2006/math">
                    <m:r>
                      <a:rPr lang="en-US" i="1" smtClean="0">
                        <a:solidFill>
                          <a:srgbClr val="FFFF00"/>
                        </a:solidFill>
                        <a:effectLst/>
                        <a:latin typeface="Cambria Math" panose="02040503050406030204" pitchFamily="18" charset="0"/>
                      </a:rPr>
                      <m:t>ʎ</m:t>
                    </m:r>
                  </m:oMath>
                </a14:m>
                <a:r>
                  <a:rPr lang="en-IN" dirty="0" smtClean="0">
                    <a:solidFill>
                      <a:srgbClr val="FFFF00"/>
                    </a:solidFill>
                  </a:rPr>
                  <a:t>)</a:t>
                </a:r>
                <a:r>
                  <a:rPr lang="en-IN" dirty="0" smtClean="0"/>
                  <a:t>.</a:t>
                </a:r>
              </a:p>
              <a:p>
                <a:pPr marL="0" indent="0">
                  <a:buNone/>
                </a:pPr>
                <a:endParaRPr lang="en-IN" dirty="0" smtClean="0"/>
              </a:p>
              <a:p>
                <a:pPr marL="0" indent="0">
                  <a:buNone/>
                </a:pPr>
                <a:endParaRPr lang="en-IN"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502331" y="1716789"/>
                <a:ext cx="7463246" cy="4919142"/>
              </a:xfrm>
              <a:blipFill>
                <a:blip r:embed="rId3"/>
                <a:stretch>
                  <a:fillRect l="-817" t="-867" r="-82" b="-1115"/>
                </a:stretch>
              </a:blipFill>
            </p:spPr>
            <p:txBody>
              <a:bodyPr/>
              <a:lstStyle/>
              <a:p>
                <a:r>
                  <a:rPr lang="en-IN">
                    <a:noFill/>
                  </a:rPr>
                  <a:t> </a:t>
                </a:r>
              </a:p>
            </p:txBody>
          </p:sp>
        </mc:Fallback>
      </mc:AlternateContent>
      <p:sp>
        <p:nvSpPr>
          <p:cNvPr id="5" name="Rectangle 1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148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43840"/>
            <a:ext cx="10353761" cy="870858"/>
          </a:xfrm>
        </p:spPr>
        <p:txBody>
          <a:bodyPr>
            <a:normAutofit/>
          </a:bodyPr>
          <a:lstStyle/>
          <a:p>
            <a:r>
              <a:rPr lang="en-US" dirty="0">
                <a:effectLst/>
              </a:rPr>
              <a:t>Pressure of Ideal Gas</a:t>
            </a:r>
            <a:endParaRPr lang="en-IN"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591333" y="1332411"/>
                <a:ext cx="7412230" cy="5242560"/>
              </a:xfrm>
            </p:spPr>
            <p:txBody>
              <a:bodyPr>
                <a:normAutofit fontScale="85000" lnSpcReduction="20000"/>
              </a:bodyPr>
              <a:lstStyle/>
              <a:p>
                <a:pPr>
                  <a:buFont typeface="Wingdings" panose="05000000000000000000" pitchFamily="2" charset="2"/>
                  <a:buChar char="v"/>
                </a:pPr>
                <a:r>
                  <a:rPr lang="en-US" dirty="0" smtClean="0">
                    <a:effectLst/>
                  </a:rPr>
                  <a:t>we neglect intermolecular collisions and consider only elastic collisions with the walls</a:t>
                </a:r>
              </a:p>
              <a:p>
                <a:pPr>
                  <a:buFont typeface="Wingdings" panose="05000000000000000000" pitchFamily="2" charset="2"/>
                  <a:buChar char="v"/>
                </a:pPr>
                <a:r>
                  <a:rPr lang="en-US" dirty="0">
                    <a:effectLst/>
                  </a:rPr>
                  <a:t>A typical </a:t>
                </a:r>
                <a:r>
                  <a:rPr lang="en-US" dirty="0" smtClean="0">
                    <a:effectLst/>
                  </a:rPr>
                  <a:t>molecule of mass m </a:t>
                </a:r>
                <a:r>
                  <a:rPr lang="en-US" dirty="0">
                    <a:effectLst/>
                  </a:rPr>
                  <a:t>is shown in the Fig. 3.2 moving with the velocity v , about to collide with the shaded wall of the </a:t>
                </a:r>
                <a:r>
                  <a:rPr lang="en-US" dirty="0" smtClean="0">
                    <a:effectLst/>
                  </a:rPr>
                  <a:t>cube with length L.</a:t>
                </a:r>
              </a:p>
              <a:p>
                <a:pPr>
                  <a:buFont typeface="Wingdings" panose="05000000000000000000" pitchFamily="2" charset="2"/>
                  <a:buChar char="v"/>
                </a:pPr>
                <a:r>
                  <a:rPr lang="en-US" dirty="0" smtClean="0">
                    <a:effectLst/>
                  </a:rPr>
                  <a:t>As </a:t>
                </a:r>
                <a:r>
                  <a:rPr lang="en-US" dirty="0">
                    <a:effectLst/>
                  </a:rPr>
                  <a:t>the collision   is assumed to be elastic, during collision, </a:t>
                </a:r>
                <a:r>
                  <a:rPr lang="en-US" dirty="0" smtClean="0">
                    <a:effectLst/>
                  </a:rPr>
                  <a:t>the</a:t>
                </a:r>
                <a:r>
                  <a:rPr lang="en-IN" dirty="0">
                    <a:effectLst/>
                  </a:rPr>
                  <a:t> </a:t>
                </a:r>
                <a:r>
                  <a:rPr lang="en-US" dirty="0" smtClean="0">
                    <a:effectLst/>
                  </a:rPr>
                  <a:t>component </a:t>
                </a:r>
                <a:r>
                  <a:rPr lang="en-US" dirty="0" err="1">
                    <a:effectLst/>
                  </a:rPr>
                  <a:t>V</a:t>
                </a:r>
                <a:r>
                  <a:rPr lang="en-US" i="1" dirty="0" err="1" smtClean="0">
                    <a:effectLst/>
                  </a:rPr>
                  <a:t>x</a:t>
                </a:r>
                <a:r>
                  <a:rPr lang="en-US" i="1" dirty="0" smtClean="0">
                    <a:effectLst/>
                  </a:rPr>
                  <a:t> </a:t>
                </a:r>
                <a:r>
                  <a:rPr lang="en-US" dirty="0">
                    <a:effectLst/>
                  </a:rPr>
                  <a:t>of the velocity will get reversed, keeping </a:t>
                </a:r>
                <a:r>
                  <a:rPr lang="en-US" dirty="0" err="1">
                    <a:effectLst/>
                  </a:rPr>
                  <a:t>V</a:t>
                </a:r>
                <a:r>
                  <a:rPr lang="en-US" i="1" dirty="0" err="1" smtClean="0">
                    <a:effectLst/>
                  </a:rPr>
                  <a:t>y</a:t>
                </a:r>
                <a:r>
                  <a:rPr lang="en-US" i="1" dirty="0" smtClean="0">
                    <a:effectLst/>
                  </a:rPr>
                  <a:t> </a:t>
                </a:r>
                <a:r>
                  <a:rPr lang="en-US" dirty="0">
                    <a:effectLst/>
                  </a:rPr>
                  <a:t>and </a:t>
                </a:r>
                <a:r>
                  <a:rPr lang="en-US" dirty="0" err="1">
                    <a:effectLst/>
                  </a:rPr>
                  <a:t>V</a:t>
                </a:r>
                <a:r>
                  <a:rPr lang="en-US" i="1" dirty="0" err="1" smtClean="0">
                    <a:effectLst/>
                  </a:rPr>
                  <a:t>z</a:t>
                </a:r>
                <a:r>
                  <a:rPr lang="en-US" i="1" dirty="0" smtClean="0">
                    <a:effectLst/>
                  </a:rPr>
                  <a:t> </a:t>
                </a:r>
                <a:r>
                  <a:rPr lang="en-US" dirty="0">
                    <a:effectLst/>
                  </a:rPr>
                  <a:t>components </a:t>
                </a:r>
                <a:r>
                  <a:rPr lang="en-US" dirty="0" smtClean="0">
                    <a:effectLst/>
                  </a:rPr>
                  <a:t>unaltered</a:t>
                </a:r>
              </a:p>
              <a:p>
                <a:pPr>
                  <a:buFont typeface="Wingdings" panose="05000000000000000000" pitchFamily="2" charset="2"/>
                  <a:buChar char="v"/>
                </a:pPr>
                <a:r>
                  <a:rPr lang="en-US" dirty="0">
                    <a:effectLst/>
                  </a:rPr>
                  <a:t>Considering all the molecules, their average </a:t>
                </a:r>
                <a:r>
                  <a:rPr lang="en-US" i="1" dirty="0">
                    <a:effectLst/>
                  </a:rPr>
                  <a:t>y </a:t>
                </a:r>
                <a:r>
                  <a:rPr lang="en-US" dirty="0">
                    <a:effectLst/>
                  </a:rPr>
                  <a:t>and </a:t>
                </a:r>
                <a:r>
                  <a:rPr lang="en-US" i="1" dirty="0">
                    <a:effectLst/>
                  </a:rPr>
                  <a:t>z </a:t>
                </a:r>
                <a:r>
                  <a:rPr lang="en-US" dirty="0">
                    <a:effectLst/>
                  </a:rPr>
                  <a:t>components of the velocities are not changed by collisions with  the  shaded </a:t>
                </a:r>
                <a:r>
                  <a:rPr lang="en-US" dirty="0" smtClean="0">
                    <a:effectLst/>
                  </a:rPr>
                  <a:t>wall.</a:t>
                </a:r>
              </a:p>
              <a:p>
                <a:pPr>
                  <a:buFont typeface="Wingdings" panose="05000000000000000000" pitchFamily="2" charset="2"/>
                  <a:buChar char="v"/>
                </a:pPr>
                <a:r>
                  <a:rPr lang="en-US" dirty="0">
                    <a:effectLst/>
                  </a:rPr>
                  <a:t>Hence the change in momentum of the particle is only in the </a:t>
                </a:r>
                <a:r>
                  <a:rPr lang="en-US" i="1" dirty="0">
                    <a:effectLst/>
                  </a:rPr>
                  <a:t>x </a:t>
                </a:r>
                <a:r>
                  <a:rPr lang="en-US" dirty="0">
                    <a:effectLst/>
                  </a:rPr>
                  <a:t>component of </a:t>
                </a:r>
                <a:r>
                  <a:rPr lang="en-US" dirty="0" smtClean="0">
                    <a:effectLst/>
                  </a:rPr>
                  <a:t>the momentum,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sSub>
                      <m:sSubPr>
                        <m:ctrlPr>
                          <a:rPr lang="en-US" i="1" smtClean="0">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𝑀</m:t>
                        </m:r>
                      </m:e>
                      <m:sub>
                        <m:r>
                          <a:rPr lang="en-IN" b="0" i="1" smtClean="0">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oMath>
                </a14:m>
                <a:r>
                  <a:rPr lang="en-US" i="1" dirty="0" smtClean="0">
                    <a:effectLst/>
                  </a:rPr>
                  <a:t> </a:t>
                </a:r>
                <a:r>
                  <a:rPr lang="en-US" dirty="0">
                    <a:effectLst/>
                  </a:rPr>
                  <a:t>is given </a:t>
                </a:r>
                <a:r>
                  <a:rPr lang="en-US" dirty="0" smtClean="0">
                    <a:effectLst/>
                  </a:rPr>
                  <a:t>by</a:t>
                </a:r>
              </a:p>
              <a:p>
                <a:pPr marL="0" indent="0">
                  <a:buNone/>
                </a:pPr>
                <a:r>
                  <a:rPr lang="en-US" dirty="0">
                    <a:effectLst/>
                  </a:rPr>
                  <a:t>	</a:t>
                </a:r>
                <a14:m>
                  <m:oMath xmlns:m="http://schemas.openxmlformats.org/officeDocument/2006/math">
                    <m:r>
                      <a:rPr lang="en-US" i="1">
                        <a:effectLst/>
                        <a:latin typeface="Cambria Math" panose="02040503050406030204" pitchFamily="18" charset="0"/>
                        <a:ea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𝑀</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oMath>
                </a14:m>
                <a:r>
                  <a:rPr lang="en-IN" dirty="0" smtClean="0">
                    <a:effectLst/>
                  </a:rPr>
                  <a:t>= </a:t>
                </a:r>
                <a:r>
                  <a:rPr lang="en-IN" i="1" dirty="0">
                    <a:effectLst/>
                  </a:rPr>
                  <a:t> </a:t>
                </a:r>
                <a:r>
                  <a:rPr lang="en-US" dirty="0">
                    <a:effectLst/>
                  </a:rPr>
                  <a:t>= final momentum - initial momentum</a:t>
                </a:r>
                <a:endParaRPr lang="en-IN" dirty="0">
                  <a:effectLst/>
                </a:endParaRPr>
              </a:p>
              <a:p>
                <a:pPr marL="0" indent="0">
                  <a:buNone/>
                </a:pPr>
                <a:r>
                  <a:rPr lang="en-US" dirty="0" smtClean="0">
                    <a:effectLst/>
                  </a:rPr>
                  <a:t>		= </a:t>
                </a:r>
                <a:r>
                  <a:rPr lang="en-US" dirty="0">
                    <a:effectLst/>
                  </a:rPr>
                  <a:t>(-</a:t>
                </a:r>
                <a:r>
                  <a:rPr lang="en-US" i="1" dirty="0" smtClean="0">
                    <a:effectLst/>
                  </a:rPr>
                  <a:t>m</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oMath>
                </a14:m>
                <a:r>
                  <a:rPr lang="en-US" dirty="0" smtClean="0">
                    <a:effectLst/>
                  </a:rPr>
                  <a:t>) </a:t>
                </a:r>
                <a:r>
                  <a:rPr lang="en-US" dirty="0">
                    <a:effectLst/>
                  </a:rPr>
                  <a:t>- (</a:t>
                </a:r>
                <a:r>
                  <a:rPr lang="en-US" i="1" dirty="0" smtClean="0">
                    <a:effectLst/>
                  </a:rPr>
                  <a:t>m</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oMath>
                </a14:m>
                <a:r>
                  <a:rPr lang="en-US" dirty="0" smtClean="0">
                    <a:effectLst/>
                  </a:rPr>
                  <a:t>) </a:t>
                </a:r>
                <a:r>
                  <a:rPr lang="en-US" dirty="0">
                    <a:effectLst/>
                  </a:rPr>
                  <a:t>= - 2 </a:t>
                </a:r>
                <a:r>
                  <a:rPr lang="en-US" i="1" dirty="0" smtClean="0">
                    <a:effectLst/>
                  </a:rPr>
                  <a:t>m</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oMath>
                </a14:m>
                <a:endParaRPr lang="en-IN" dirty="0" smtClean="0">
                  <a:effectLst/>
                </a:endParaRPr>
              </a:p>
              <a:p>
                <a:pPr>
                  <a:buFont typeface="Wingdings" panose="05000000000000000000" pitchFamily="2" charset="2"/>
                  <a:buChar char="v"/>
                </a:pPr>
                <a:r>
                  <a:rPr lang="en-US" dirty="0" smtClean="0">
                    <a:effectLst/>
                  </a:rPr>
                  <a:t>Thus, the momentum transferred to the</a:t>
                </a:r>
                <a:r>
                  <a:rPr lang="en-IN" dirty="0" smtClean="0">
                    <a:effectLst/>
                  </a:rPr>
                  <a:t> </a:t>
                </a:r>
                <a:r>
                  <a:rPr lang="en-US" dirty="0" smtClean="0">
                    <a:effectLst/>
                  </a:rPr>
                  <a:t>wall during collision is + 2</a:t>
                </a:r>
                <a:r>
                  <a:rPr lang="en-US" i="1" dirty="0" smtClean="0">
                    <a:effectLst/>
                  </a:rPr>
                  <a:t>m</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sub>
                    </m:sSub>
                  </m:oMath>
                </a14:m>
                <a:endParaRPr lang="en-IN" dirty="0" smtClean="0">
                  <a:effectLst/>
                </a:endParaRPr>
              </a:p>
              <a:p>
                <a:pPr>
                  <a:buFont typeface="Wingdings" panose="05000000000000000000" pitchFamily="2" charset="2"/>
                  <a:buChar char="v"/>
                </a:pPr>
                <a:endParaRPr lang="en-US" dirty="0" smtClean="0">
                  <a:effectLst/>
                </a:endParaRPr>
              </a:p>
              <a:p>
                <a:pPr>
                  <a:buFont typeface="Wingdings" panose="05000000000000000000" pitchFamily="2" charset="2"/>
                  <a:buChar char="v"/>
                </a:pPr>
                <a:endParaRPr lang="en-IN"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591333" y="1332411"/>
                <a:ext cx="7412230" cy="5242560"/>
              </a:xfrm>
              <a:blipFill>
                <a:blip r:embed="rId2"/>
                <a:stretch>
                  <a:fillRect l="-329" t="-465"/>
                </a:stretch>
              </a:blipFill>
            </p:spPr>
            <p:txBody>
              <a:bodyPr/>
              <a:lstStyle/>
              <a:p>
                <a:r>
                  <a:rPr lang="en-IN">
                    <a:noFill/>
                  </a:rPr>
                  <a:t> </a:t>
                </a:r>
              </a:p>
            </p:txBody>
          </p:sp>
        </mc:Fallback>
      </mc:AlternateContent>
      <p:grpSp>
        <p:nvGrpSpPr>
          <p:cNvPr id="29" name="Group 28"/>
          <p:cNvGrpSpPr/>
          <p:nvPr/>
        </p:nvGrpSpPr>
        <p:grpSpPr>
          <a:xfrm>
            <a:off x="200297" y="1480456"/>
            <a:ext cx="4563292" cy="3988527"/>
            <a:chOff x="200297" y="1480456"/>
            <a:chExt cx="3561806" cy="3135085"/>
          </a:xfrm>
        </p:grpSpPr>
        <p:grpSp>
          <p:nvGrpSpPr>
            <p:cNvPr id="27" name="Group 26"/>
            <p:cNvGrpSpPr/>
            <p:nvPr/>
          </p:nvGrpSpPr>
          <p:grpSpPr>
            <a:xfrm>
              <a:off x="200297" y="1480456"/>
              <a:ext cx="3561806" cy="3135085"/>
              <a:chOff x="200297" y="1489166"/>
              <a:chExt cx="3561806" cy="3135085"/>
            </a:xfrm>
          </p:grpSpPr>
          <p:cxnSp>
            <p:nvCxnSpPr>
              <p:cNvPr id="8" name="Straight Arrow Connector 7"/>
              <p:cNvCxnSpPr/>
              <p:nvPr/>
            </p:nvCxnSpPr>
            <p:spPr>
              <a:xfrm flipH="1" flipV="1">
                <a:off x="775063" y="1489166"/>
                <a:ext cx="17417" cy="19245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00297" y="3396343"/>
                <a:ext cx="609600" cy="1227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57054" y="1828801"/>
                <a:ext cx="3405049" cy="2499359"/>
                <a:chOff x="357054" y="1828801"/>
                <a:chExt cx="3405049" cy="2499359"/>
              </a:xfrm>
            </p:grpSpPr>
            <p:cxnSp>
              <p:nvCxnSpPr>
                <p:cNvPr id="6" name="Straight Arrow Connector 5"/>
                <p:cNvCxnSpPr/>
                <p:nvPr/>
              </p:nvCxnSpPr>
              <p:spPr>
                <a:xfrm>
                  <a:off x="731520" y="3396343"/>
                  <a:ext cx="3030583" cy="1741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75063" y="1846217"/>
                  <a:ext cx="2272937" cy="1550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357054" y="2595154"/>
                  <a:ext cx="2447109" cy="16633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812868" y="1828801"/>
                  <a:ext cx="235132" cy="2455815"/>
                </a:xfrm>
                <a:custGeom>
                  <a:avLst/>
                  <a:gdLst>
                    <a:gd name="connsiteX0" fmla="*/ 0 w 653142"/>
                    <a:gd name="connsiteY0" fmla="*/ 0 h 1463039"/>
                    <a:gd name="connsiteX1" fmla="*/ 653142 w 653142"/>
                    <a:gd name="connsiteY1" fmla="*/ 0 h 1463039"/>
                    <a:gd name="connsiteX2" fmla="*/ 653142 w 653142"/>
                    <a:gd name="connsiteY2" fmla="*/ 1463039 h 1463039"/>
                    <a:gd name="connsiteX3" fmla="*/ 0 w 653142"/>
                    <a:gd name="connsiteY3" fmla="*/ 1463039 h 1463039"/>
                    <a:gd name="connsiteX4" fmla="*/ 0 w 653142"/>
                    <a:gd name="connsiteY4" fmla="*/ 0 h 1463039"/>
                    <a:gd name="connsiteX0" fmla="*/ 235132 w 888274"/>
                    <a:gd name="connsiteY0" fmla="*/ 0 h 1463039"/>
                    <a:gd name="connsiteX1" fmla="*/ 0 w 888274"/>
                    <a:gd name="connsiteY1" fmla="*/ 714103 h 1463039"/>
                    <a:gd name="connsiteX2" fmla="*/ 888274 w 888274"/>
                    <a:gd name="connsiteY2" fmla="*/ 1463039 h 1463039"/>
                    <a:gd name="connsiteX3" fmla="*/ 235132 w 888274"/>
                    <a:gd name="connsiteY3" fmla="*/ 1463039 h 1463039"/>
                    <a:gd name="connsiteX4" fmla="*/ 235132 w 888274"/>
                    <a:gd name="connsiteY4" fmla="*/ 0 h 1463039"/>
                    <a:gd name="connsiteX0" fmla="*/ 235132 w 235132"/>
                    <a:gd name="connsiteY0" fmla="*/ 0 h 2351313"/>
                    <a:gd name="connsiteX1" fmla="*/ 0 w 235132"/>
                    <a:gd name="connsiteY1" fmla="*/ 714103 h 2351313"/>
                    <a:gd name="connsiteX2" fmla="*/ 0 w 235132"/>
                    <a:gd name="connsiteY2" fmla="*/ 2351313 h 2351313"/>
                    <a:gd name="connsiteX3" fmla="*/ 235132 w 235132"/>
                    <a:gd name="connsiteY3" fmla="*/ 1463039 h 2351313"/>
                    <a:gd name="connsiteX4" fmla="*/ 235132 w 235132"/>
                    <a:gd name="connsiteY4" fmla="*/ 0 h 2351313"/>
                    <a:gd name="connsiteX0" fmla="*/ 226423 w 235132"/>
                    <a:gd name="connsiteY0" fmla="*/ 0 h 2455815"/>
                    <a:gd name="connsiteX1" fmla="*/ 0 w 235132"/>
                    <a:gd name="connsiteY1" fmla="*/ 818605 h 2455815"/>
                    <a:gd name="connsiteX2" fmla="*/ 0 w 235132"/>
                    <a:gd name="connsiteY2" fmla="*/ 2455815 h 2455815"/>
                    <a:gd name="connsiteX3" fmla="*/ 235132 w 235132"/>
                    <a:gd name="connsiteY3" fmla="*/ 1567541 h 2455815"/>
                    <a:gd name="connsiteX4" fmla="*/ 226423 w 235132"/>
                    <a:gd name="connsiteY4" fmla="*/ 0 h 245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2" h="2455815">
                      <a:moveTo>
                        <a:pt x="226423" y="0"/>
                      </a:moveTo>
                      <a:lnTo>
                        <a:pt x="0" y="818605"/>
                      </a:lnTo>
                      <a:lnTo>
                        <a:pt x="0" y="2455815"/>
                      </a:lnTo>
                      <a:lnTo>
                        <a:pt x="235132" y="1567541"/>
                      </a:lnTo>
                      <a:lnTo>
                        <a:pt x="226423" y="0"/>
                      </a:lnTo>
                      <a:close/>
                    </a:path>
                  </a:pathLst>
                </a:cu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3"/>
                <p:cNvSpPr/>
                <p:nvPr/>
              </p:nvSpPr>
              <p:spPr>
                <a:xfrm>
                  <a:off x="365761" y="1846217"/>
                  <a:ext cx="435424" cy="2481943"/>
                </a:xfrm>
                <a:custGeom>
                  <a:avLst/>
                  <a:gdLst>
                    <a:gd name="connsiteX0" fmla="*/ 0 w 653142"/>
                    <a:gd name="connsiteY0" fmla="*/ 0 h 1463039"/>
                    <a:gd name="connsiteX1" fmla="*/ 653142 w 653142"/>
                    <a:gd name="connsiteY1" fmla="*/ 0 h 1463039"/>
                    <a:gd name="connsiteX2" fmla="*/ 653142 w 653142"/>
                    <a:gd name="connsiteY2" fmla="*/ 1463039 h 1463039"/>
                    <a:gd name="connsiteX3" fmla="*/ 0 w 653142"/>
                    <a:gd name="connsiteY3" fmla="*/ 1463039 h 1463039"/>
                    <a:gd name="connsiteX4" fmla="*/ 0 w 653142"/>
                    <a:gd name="connsiteY4" fmla="*/ 0 h 1463039"/>
                    <a:gd name="connsiteX0" fmla="*/ 235132 w 888274"/>
                    <a:gd name="connsiteY0" fmla="*/ 0 h 1463039"/>
                    <a:gd name="connsiteX1" fmla="*/ 0 w 888274"/>
                    <a:gd name="connsiteY1" fmla="*/ 714103 h 1463039"/>
                    <a:gd name="connsiteX2" fmla="*/ 888274 w 888274"/>
                    <a:gd name="connsiteY2" fmla="*/ 1463039 h 1463039"/>
                    <a:gd name="connsiteX3" fmla="*/ 235132 w 888274"/>
                    <a:gd name="connsiteY3" fmla="*/ 1463039 h 1463039"/>
                    <a:gd name="connsiteX4" fmla="*/ 235132 w 888274"/>
                    <a:gd name="connsiteY4" fmla="*/ 0 h 1463039"/>
                    <a:gd name="connsiteX0" fmla="*/ 235132 w 235132"/>
                    <a:gd name="connsiteY0" fmla="*/ 0 h 2351313"/>
                    <a:gd name="connsiteX1" fmla="*/ 0 w 235132"/>
                    <a:gd name="connsiteY1" fmla="*/ 714103 h 2351313"/>
                    <a:gd name="connsiteX2" fmla="*/ 0 w 235132"/>
                    <a:gd name="connsiteY2" fmla="*/ 2351313 h 2351313"/>
                    <a:gd name="connsiteX3" fmla="*/ 235132 w 235132"/>
                    <a:gd name="connsiteY3" fmla="*/ 1463039 h 2351313"/>
                    <a:gd name="connsiteX4" fmla="*/ 235132 w 235132"/>
                    <a:gd name="connsiteY4" fmla="*/ 0 h 2351313"/>
                    <a:gd name="connsiteX0" fmla="*/ 226423 w 235132"/>
                    <a:gd name="connsiteY0" fmla="*/ 0 h 2455815"/>
                    <a:gd name="connsiteX1" fmla="*/ 0 w 235132"/>
                    <a:gd name="connsiteY1" fmla="*/ 818605 h 2455815"/>
                    <a:gd name="connsiteX2" fmla="*/ 0 w 235132"/>
                    <a:gd name="connsiteY2" fmla="*/ 2455815 h 2455815"/>
                    <a:gd name="connsiteX3" fmla="*/ 235132 w 235132"/>
                    <a:gd name="connsiteY3" fmla="*/ 1567541 h 2455815"/>
                    <a:gd name="connsiteX4" fmla="*/ 226423 w 235132"/>
                    <a:gd name="connsiteY4" fmla="*/ 0 h 2455815"/>
                    <a:gd name="connsiteX0" fmla="*/ 378812 w 387521"/>
                    <a:gd name="connsiteY0" fmla="*/ 0 h 2455815"/>
                    <a:gd name="connsiteX1" fmla="*/ 0 w 387521"/>
                    <a:gd name="connsiteY1" fmla="*/ 753296 h 2455815"/>
                    <a:gd name="connsiteX2" fmla="*/ 152389 w 387521"/>
                    <a:gd name="connsiteY2" fmla="*/ 2455815 h 2455815"/>
                    <a:gd name="connsiteX3" fmla="*/ 387521 w 387521"/>
                    <a:gd name="connsiteY3" fmla="*/ 1567541 h 2455815"/>
                    <a:gd name="connsiteX4" fmla="*/ 378812 w 387521"/>
                    <a:gd name="connsiteY4" fmla="*/ 0 h 2455815"/>
                    <a:gd name="connsiteX0" fmla="*/ 424531 w 433240"/>
                    <a:gd name="connsiteY0" fmla="*/ 0 h 2442759"/>
                    <a:gd name="connsiteX1" fmla="*/ 45719 w 433240"/>
                    <a:gd name="connsiteY1" fmla="*/ 753296 h 2442759"/>
                    <a:gd name="connsiteX2" fmla="*/ 0 w 433240"/>
                    <a:gd name="connsiteY2" fmla="*/ 2442759 h 2442759"/>
                    <a:gd name="connsiteX3" fmla="*/ 433240 w 433240"/>
                    <a:gd name="connsiteY3" fmla="*/ 1567541 h 2442759"/>
                    <a:gd name="connsiteX4" fmla="*/ 424531 w 433240"/>
                    <a:gd name="connsiteY4" fmla="*/ 0 h 2442759"/>
                    <a:gd name="connsiteX0" fmla="*/ 424531 w 455023"/>
                    <a:gd name="connsiteY0" fmla="*/ 0 h 2442759"/>
                    <a:gd name="connsiteX1" fmla="*/ 45719 w 455023"/>
                    <a:gd name="connsiteY1" fmla="*/ 753296 h 2442759"/>
                    <a:gd name="connsiteX2" fmla="*/ 0 w 455023"/>
                    <a:gd name="connsiteY2" fmla="*/ 2442759 h 2442759"/>
                    <a:gd name="connsiteX3" fmla="*/ 455023 w 455023"/>
                    <a:gd name="connsiteY3" fmla="*/ 1545776 h 2442759"/>
                    <a:gd name="connsiteX4" fmla="*/ 424531 w 455023"/>
                    <a:gd name="connsiteY4" fmla="*/ 0 h 2442759"/>
                    <a:gd name="connsiteX0" fmla="*/ 424531 w 472440"/>
                    <a:gd name="connsiteY0" fmla="*/ 0 h 2442759"/>
                    <a:gd name="connsiteX1" fmla="*/ 45719 w 472440"/>
                    <a:gd name="connsiteY1" fmla="*/ 753296 h 2442759"/>
                    <a:gd name="connsiteX2" fmla="*/ 0 w 472440"/>
                    <a:gd name="connsiteY2" fmla="*/ 2442759 h 2442759"/>
                    <a:gd name="connsiteX3" fmla="*/ 472440 w 472440"/>
                    <a:gd name="connsiteY3" fmla="*/ 1554485 h 2442759"/>
                    <a:gd name="connsiteX4" fmla="*/ 424531 w 472440"/>
                    <a:gd name="connsiteY4" fmla="*/ 0 h 2442759"/>
                    <a:gd name="connsiteX0" fmla="*/ 378812 w 426721"/>
                    <a:gd name="connsiteY0" fmla="*/ 0 h 2442759"/>
                    <a:gd name="connsiteX1" fmla="*/ 0 w 426721"/>
                    <a:gd name="connsiteY1" fmla="*/ 753296 h 2442759"/>
                    <a:gd name="connsiteX2" fmla="*/ 0 w 426721"/>
                    <a:gd name="connsiteY2" fmla="*/ 2442759 h 2442759"/>
                    <a:gd name="connsiteX3" fmla="*/ 426721 w 426721"/>
                    <a:gd name="connsiteY3" fmla="*/ 1554485 h 2442759"/>
                    <a:gd name="connsiteX4" fmla="*/ 378812 w 426721"/>
                    <a:gd name="connsiteY4" fmla="*/ 0 h 244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1" h="2442759">
                      <a:moveTo>
                        <a:pt x="378812" y="0"/>
                      </a:moveTo>
                      <a:lnTo>
                        <a:pt x="0" y="753296"/>
                      </a:lnTo>
                      <a:lnTo>
                        <a:pt x="0" y="2442759"/>
                      </a:lnTo>
                      <a:lnTo>
                        <a:pt x="426721" y="1554485"/>
                      </a:lnTo>
                      <a:lnTo>
                        <a:pt x="378812" y="0"/>
                      </a:lnTo>
                      <a:close/>
                    </a:path>
                  </a:pathLst>
                </a:custGeom>
                <a:no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358537" y="3013166"/>
                  <a:ext cx="104502" cy="1219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1412899" y="3065419"/>
                  <a:ext cx="651030" cy="43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p:cNvCxnSpPr/>
                <p:nvPr/>
              </p:nvCxnSpPr>
              <p:spPr>
                <a:xfrm flipH="1">
                  <a:off x="1227907" y="3057148"/>
                  <a:ext cx="184992" cy="46111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p:cNvCxnSpPr/>
                <p:nvPr/>
              </p:nvCxnSpPr>
              <p:spPr>
                <a:xfrm flipH="1" flipV="1">
                  <a:off x="1402080" y="2656114"/>
                  <a:ext cx="10819" cy="37490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TextBox 23"/>
                <p:cNvSpPr txBox="1"/>
                <p:nvPr/>
              </p:nvSpPr>
              <p:spPr>
                <a:xfrm>
                  <a:off x="1828800" y="2760617"/>
                  <a:ext cx="470262" cy="369332"/>
                </a:xfrm>
                <a:prstGeom prst="rect">
                  <a:avLst/>
                </a:prstGeom>
                <a:noFill/>
              </p:spPr>
              <p:txBody>
                <a:bodyPr wrap="square" rtlCol="0">
                  <a:spAutoFit/>
                </a:bodyPr>
                <a:lstStyle/>
                <a:p>
                  <a:r>
                    <a:rPr lang="en-IN" dirty="0" err="1" smtClean="0"/>
                    <a:t>Vx</a:t>
                  </a:r>
                  <a:endParaRPr lang="en-IN" dirty="0"/>
                </a:p>
              </p:txBody>
            </p:sp>
            <p:sp>
              <p:nvSpPr>
                <p:cNvPr id="25" name="TextBox 24"/>
                <p:cNvSpPr txBox="1"/>
                <p:nvPr/>
              </p:nvSpPr>
              <p:spPr>
                <a:xfrm>
                  <a:off x="1412899" y="3291840"/>
                  <a:ext cx="537821" cy="369332"/>
                </a:xfrm>
                <a:prstGeom prst="rect">
                  <a:avLst/>
                </a:prstGeom>
                <a:noFill/>
              </p:spPr>
              <p:txBody>
                <a:bodyPr wrap="square" rtlCol="0">
                  <a:spAutoFit/>
                </a:bodyPr>
                <a:lstStyle/>
                <a:p>
                  <a:r>
                    <a:rPr lang="en-IN" dirty="0" err="1" smtClean="0"/>
                    <a:t>Vy</a:t>
                  </a:r>
                  <a:endParaRPr lang="en-IN" dirty="0"/>
                </a:p>
              </p:txBody>
            </p:sp>
          </p:grpSp>
        </p:grpSp>
        <p:sp>
          <p:nvSpPr>
            <p:cNvPr id="28" name="TextBox 27"/>
            <p:cNvSpPr txBox="1"/>
            <p:nvPr/>
          </p:nvSpPr>
          <p:spPr>
            <a:xfrm>
              <a:off x="1062446" y="2442753"/>
              <a:ext cx="531221" cy="369332"/>
            </a:xfrm>
            <a:prstGeom prst="rect">
              <a:avLst/>
            </a:prstGeom>
            <a:noFill/>
          </p:spPr>
          <p:txBody>
            <a:bodyPr wrap="square" rtlCol="0">
              <a:spAutoFit/>
            </a:bodyPr>
            <a:lstStyle/>
            <a:p>
              <a:r>
                <a:rPr lang="en-IN" dirty="0" err="1" smtClean="0"/>
                <a:t>Vz</a:t>
              </a:r>
              <a:endParaRPr lang="en-IN" dirty="0"/>
            </a:p>
          </p:txBody>
        </p:sp>
      </p:grpSp>
    </p:spTree>
    <p:extLst>
      <p:ext uri="{BB962C8B-B14F-4D97-AF65-F5344CB8AC3E}">
        <p14:creationId xmlns:p14="http://schemas.microsoft.com/office/powerpoint/2010/main" val="127069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1000"/>
                                        <p:tgtEl>
                                          <p:spTgt spid="4">
                                            <p:txEl>
                                              <p:pRg st="4" end="4"/>
                                            </p:txEl>
                                          </p:spTgt>
                                        </p:tgtEl>
                                      </p:cBhvr>
                                    </p:animEffect>
                                    <p:anim calcmode="lin" valueType="num">
                                      <p:cBhvr>
                                        <p:cTn id="4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fade">
                                      <p:cBhvr>
                                        <p:cTn id="48" dur="1000"/>
                                        <p:tgtEl>
                                          <p:spTgt spid="4">
                                            <p:txEl>
                                              <p:pRg st="5" end="5"/>
                                            </p:txEl>
                                          </p:spTgt>
                                        </p:tgtEl>
                                      </p:cBhvr>
                                    </p:animEffect>
                                    <p:anim calcmode="lin" valueType="num">
                                      <p:cBhvr>
                                        <p:cTn id="4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1000"/>
                                        <p:tgtEl>
                                          <p:spTgt spid="4">
                                            <p:txEl>
                                              <p:pRg st="6" end="6"/>
                                            </p:txEl>
                                          </p:spTgt>
                                        </p:tgtEl>
                                      </p:cBhvr>
                                    </p:animEffect>
                                    <p:anim calcmode="lin" valueType="num">
                                      <p:cBhvr>
                                        <p:cTn id="5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fade">
                                      <p:cBhvr>
                                        <p:cTn id="62" dur="1000"/>
                                        <p:tgtEl>
                                          <p:spTgt spid="4">
                                            <p:txEl>
                                              <p:pRg st="7" end="7"/>
                                            </p:txEl>
                                          </p:spTgt>
                                        </p:tgtEl>
                                      </p:cBhvr>
                                    </p:animEffect>
                                    <p:anim calcmode="lin" valueType="num">
                                      <p:cBhvr>
                                        <p:cTn id="6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57051" y="322217"/>
                <a:ext cx="5662748" cy="6209212"/>
              </a:xfrm>
            </p:spPr>
            <p:txBody>
              <a:bodyPr>
                <a:normAutofit fontScale="85000" lnSpcReduction="20000"/>
              </a:bodyPr>
              <a:lstStyle/>
              <a:p>
                <a:pPr>
                  <a:buFont typeface="Wingdings" panose="05000000000000000000" pitchFamily="2" charset="2"/>
                  <a:buChar char="v"/>
                </a:pPr>
                <a:r>
                  <a:rPr lang="en-US" dirty="0" smtClean="0">
                    <a:effectLst/>
                  </a:rPr>
                  <a:t>The bounce back molecule </a:t>
                </a:r>
                <a:r>
                  <a:rPr lang="en-US" dirty="0">
                    <a:effectLst/>
                  </a:rPr>
                  <a:t>then goes to the opposite wall </a:t>
                </a:r>
                <a:r>
                  <a:rPr lang="en-US" dirty="0" smtClean="0">
                    <a:effectLst/>
                  </a:rPr>
                  <a:t>and </a:t>
                </a:r>
                <a:r>
                  <a:rPr lang="en-US" dirty="0">
                    <a:effectLst/>
                  </a:rPr>
                  <a:t>collides </a:t>
                </a:r>
                <a:r>
                  <a:rPr lang="en-US" dirty="0" smtClean="0">
                    <a:effectLst/>
                  </a:rPr>
                  <a:t>with it and </a:t>
                </a:r>
                <a:r>
                  <a:rPr lang="en-US" dirty="0">
                    <a:effectLst/>
                  </a:rPr>
                  <a:t>is reflected </a:t>
                </a:r>
                <a:r>
                  <a:rPr lang="en-US" dirty="0" smtClean="0">
                    <a:effectLst/>
                  </a:rPr>
                  <a:t>back, again collide with shaded wall.</a:t>
                </a:r>
              </a:p>
              <a:p>
                <a:pPr>
                  <a:buFont typeface="Wingdings" panose="05000000000000000000" pitchFamily="2" charset="2"/>
                  <a:buChar char="v"/>
                </a:pPr>
                <a:r>
                  <a:rPr lang="en-US" dirty="0">
                    <a:effectLst/>
                  </a:rPr>
                  <a:t>This means that the molecule travels a distance of 2</a:t>
                </a:r>
                <a:r>
                  <a:rPr lang="en-US" i="1" dirty="0">
                    <a:effectLst/>
                  </a:rPr>
                  <a:t>L </a:t>
                </a:r>
                <a:r>
                  <a:rPr lang="en-US" dirty="0">
                    <a:effectLst/>
                  </a:rPr>
                  <a:t>in between two </a:t>
                </a:r>
                <a:r>
                  <a:rPr lang="en-US" dirty="0" smtClean="0">
                    <a:effectLst/>
                  </a:rPr>
                  <a:t>collisions</a:t>
                </a:r>
              </a:p>
              <a:p>
                <a:pPr>
                  <a:buFont typeface="Wingdings" panose="05000000000000000000" pitchFamily="2" charset="2"/>
                  <a:buChar char="v"/>
                </a:pPr>
                <a:r>
                  <a:rPr lang="en-US" dirty="0">
                    <a:effectLst/>
                  </a:rPr>
                  <a:t>Hence to get the average force, we have to divide by the time between two successive </a:t>
                </a:r>
                <a:r>
                  <a:rPr lang="en-US" dirty="0" smtClean="0">
                    <a:effectLst/>
                  </a:rPr>
                  <a:t>collisions</a:t>
                </a:r>
              </a:p>
              <a:p>
                <a:pPr>
                  <a:buFont typeface="Wingdings" panose="05000000000000000000" pitchFamily="2" charset="2"/>
                  <a:buChar char="v"/>
                </a:pPr>
                <a:r>
                  <a:rPr lang="en-US" dirty="0" err="1" smtClean="0">
                    <a:effectLst/>
                  </a:rPr>
                  <a:t>Hance</a:t>
                </a:r>
                <a:r>
                  <a:rPr lang="en-US" dirty="0" smtClean="0">
                    <a:effectLst/>
                  </a:rPr>
                  <a:t>, time between 2 collision given by </a:t>
                </a:r>
                <a14:m>
                  <m:oMath xmlns:m="http://schemas.openxmlformats.org/officeDocument/2006/math">
                    <m:r>
                      <a:rPr lang="en-US"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𝑡</m:t>
                    </m:r>
                    <m:r>
                      <a:rPr lang="en-IN" b="0" i="1" smtClean="0">
                        <a:effectLst/>
                        <a:latin typeface="Cambria Math" panose="02040503050406030204" pitchFamily="18" charset="0"/>
                        <a:ea typeface="Cambria Math" panose="02040503050406030204" pitchFamily="18" charset="0"/>
                      </a:rPr>
                      <m:t>=</m:t>
                    </m:r>
                    <m:f>
                      <m:fPr>
                        <m:ctrlPr>
                          <a:rPr lang="en-IN" b="0" i="1" smtClean="0">
                            <a:effectLst/>
                            <a:latin typeface="Cambria Math" panose="02040503050406030204" pitchFamily="18" charset="0"/>
                            <a:ea typeface="Cambria Math" panose="02040503050406030204" pitchFamily="18" charset="0"/>
                          </a:rPr>
                        </m:ctrlPr>
                      </m:fPr>
                      <m:num>
                        <m:r>
                          <a:rPr lang="en-IN" b="0" i="1" smtClean="0">
                            <a:effectLst/>
                            <a:latin typeface="Cambria Math" panose="02040503050406030204" pitchFamily="18" charset="0"/>
                            <a:ea typeface="Cambria Math" panose="02040503050406030204" pitchFamily="18" charset="0"/>
                          </a:rPr>
                          <m:t>2</m:t>
                        </m:r>
                        <m:r>
                          <a:rPr lang="en-IN" b="0" i="1" smtClean="0">
                            <a:effectLst/>
                            <a:latin typeface="Cambria Math" panose="02040503050406030204" pitchFamily="18" charset="0"/>
                            <a:ea typeface="Cambria Math" panose="02040503050406030204" pitchFamily="18" charset="0"/>
                          </a:rPr>
                          <m:t>𝐿</m:t>
                        </m:r>
                      </m:num>
                      <m:den>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den>
                    </m:f>
                  </m:oMath>
                </a14:m>
                <a:endParaRPr lang="en-US" dirty="0" smtClean="0">
                  <a:effectLst/>
                </a:endParaRPr>
              </a:p>
              <a:p>
                <a:pPr>
                  <a:buFont typeface="Wingdings" panose="05000000000000000000" pitchFamily="2" charset="2"/>
                  <a:buChar char="v"/>
                </a:pPr>
                <a:r>
                  <a:rPr lang="en-US" dirty="0" smtClean="0">
                    <a:effectLst/>
                  </a:rPr>
                  <a:t>Average force on wall by 1 molecule = average rate of change of   momentum. </a:t>
                </a:r>
              </a:p>
              <a:p>
                <a:pPr>
                  <a:buFont typeface="Wingdings" panose="05000000000000000000" pitchFamily="2" charset="2"/>
                  <a:buChar char="v"/>
                </a:pPr>
                <a:r>
                  <a:rPr lang="en-US" dirty="0">
                    <a:effectLst/>
                  </a:rPr>
                  <a:t> </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𝐹</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r>
                      <a:rPr lang="en-IN" b="0" i="1" smtClean="0">
                        <a:effectLst/>
                        <a:latin typeface="Cambria Math" panose="02040503050406030204" pitchFamily="18" charset="0"/>
                        <a:ea typeface="Cambria Math" panose="02040503050406030204" pitchFamily="18" charset="0"/>
                      </a:rPr>
                      <m:t>= </m:t>
                    </m:r>
                    <m:f>
                      <m:fPr>
                        <m:ctrlPr>
                          <a:rPr lang="en-IN" b="0" i="1" smtClean="0">
                            <a:effectLst/>
                            <a:latin typeface="Cambria Math" panose="02040503050406030204" pitchFamily="18" charset="0"/>
                            <a:ea typeface="Cambria Math" panose="02040503050406030204" pitchFamily="18" charset="0"/>
                          </a:rPr>
                        </m:ctrlPr>
                      </m:fPr>
                      <m:num>
                        <m:r>
                          <a:rPr lang="en-IN" b="0"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𝑀</m:t>
                        </m:r>
                      </m:num>
                      <m:den>
                        <m:r>
                          <a:rPr lang="en-IN" b="0" i="1" smtClean="0">
                            <a:effectLst/>
                            <a:latin typeface="Cambria Math" panose="02040503050406030204" pitchFamily="18" charset="0"/>
                            <a:ea typeface="Cambria Math" panose="02040503050406030204" pitchFamily="18" charset="0"/>
                          </a:rPr>
                          <m:t>∆</m:t>
                        </m:r>
                        <m:r>
                          <a:rPr lang="en-IN" b="0" i="1" smtClean="0">
                            <a:effectLst/>
                            <a:latin typeface="Cambria Math" panose="02040503050406030204" pitchFamily="18" charset="0"/>
                            <a:ea typeface="Cambria Math" panose="02040503050406030204" pitchFamily="18" charset="0"/>
                          </a:rPr>
                          <m:t>𝑡</m:t>
                        </m:r>
                      </m:den>
                    </m:f>
                  </m:oMath>
                </a14:m>
                <a:r>
                  <a:rPr lang="en-US" dirty="0" smtClean="0">
                    <a:effectLst/>
                  </a:rPr>
                  <a:t> = </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2</m:t>
                        </m:r>
                        <m:r>
                          <a:rPr lang="en-IN" b="0" i="1" smtClean="0">
                            <a:effectLst/>
                            <a:latin typeface="Cambria Math" panose="02040503050406030204" pitchFamily="18" charset="0"/>
                          </a:rPr>
                          <m:t>𝑚</m:t>
                        </m:r>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num>
                      <m:den>
                        <m:r>
                          <a:rPr lang="en-IN" b="0" i="1" smtClean="0">
                            <a:effectLst/>
                            <a:latin typeface="Cambria Math" panose="02040503050406030204" pitchFamily="18" charset="0"/>
                          </a:rPr>
                          <m:t>2</m:t>
                        </m:r>
                        <m:r>
                          <a:rPr lang="en-IN" b="0" i="1" smtClean="0">
                            <a:effectLst/>
                            <a:latin typeface="Cambria Math" panose="02040503050406030204" pitchFamily="18" charset="0"/>
                          </a:rPr>
                          <m:t>𝐿</m:t>
                        </m:r>
                        <m:r>
                          <a:rPr lang="en-IN" b="0" i="1" smtClean="0">
                            <a:effectLst/>
                            <a:latin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den>
                    </m:f>
                  </m:oMath>
                </a14:m>
                <a:r>
                  <a:rPr lang="en-US" dirty="0" smtClean="0">
                    <a:effectLst/>
                  </a:rPr>
                  <a:t>  = </a:t>
                </a:r>
                <a14:m>
                  <m:oMath xmlns:m="http://schemas.openxmlformats.org/officeDocument/2006/math">
                    <m:f>
                      <m:fPr>
                        <m:ctrlPr>
                          <a:rPr lang="en-US" i="1" smtClean="0">
                            <a:effectLst/>
                            <a:latin typeface="Cambria Math" panose="02040503050406030204" pitchFamily="18" charset="0"/>
                          </a:rPr>
                        </m:ctrlPr>
                      </m:fPr>
                      <m:num>
                        <m:r>
                          <a:rPr lang="en-IN" b="0" i="1" smtClean="0">
                            <a:effectLst/>
                            <a:latin typeface="Cambria Math" panose="02040503050406030204" pitchFamily="18" charset="0"/>
                          </a:rPr>
                          <m:t>𝑚</m:t>
                        </m:r>
                        <m:sSup>
                          <m:sSupPr>
                            <m:ctrlPr>
                              <a:rPr lang="en-IN" b="0" i="1" smtClean="0">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1</m:t>
                                </m:r>
                              </m:sub>
                            </m:sSub>
                          </m:e>
                          <m:sup>
                            <m:r>
                              <a:rPr lang="en-IN" b="0" i="1" smtClean="0">
                                <a:effectLst/>
                                <a:latin typeface="Cambria Math" panose="02040503050406030204" pitchFamily="18" charset="0"/>
                              </a:rPr>
                              <m:t>2</m:t>
                            </m:r>
                          </m:sup>
                        </m:sSup>
                      </m:num>
                      <m:den>
                        <m:r>
                          <a:rPr lang="en-IN" b="0" i="1" smtClean="0">
                            <a:effectLst/>
                            <a:latin typeface="Cambria Math" panose="02040503050406030204" pitchFamily="18" charset="0"/>
                          </a:rPr>
                          <m:t>𝐿</m:t>
                        </m:r>
                      </m:den>
                    </m:f>
                  </m:oMath>
                </a14:m>
                <a:endParaRPr lang="en-US" dirty="0" smtClean="0">
                  <a:effectLst/>
                </a:endParaRPr>
              </a:p>
              <a:p>
                <a:pPr>
                  <a:buFont typeface="Wingdings" panose="05000000000000000000" pitchFamily="2" charset="2"/>
                  <a:buChar char="v"/>
                </a:pPr>
                <a:r>
                  <a:rPr lang="en-IN" dirty="0"/>
                  <a:t>Total force on shaded wall by all molecules can be written as, </a:t>
                </a:r>
              </a:p>
              <a:p>
                <a:pPr marL="0" indent="0">
                  <a:buNone/>
                </a:pPr>
                <a:r>
                  <a:rPr lang="en-IN" dirty="0"/>
                  <a:t>	</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𝐹</m:t>
                        </m:r>
                      </m:e>
                      <m:sub>
                        <m:r>
                          <a:rPr lang="en-IN" i="1">
                            <a:effectLst/>
                            <a:latin typeface="Cambria Math" panose="02040503050406030204" pitchFamily="18" charset="0"/>
                            <a:ea typeface="Cambria Math" panose="02040503050406030204" pitchFamily="18" charset="0"/>
                          </a:rPr>
                          <m:t>𝑥</m:t>
                        </m:r>
                      </m:sub>
                    </m:sSub>
                    <m:r>
                      <a:rPr lang="en-IN" i="1">
                        <a:effectLst/>
                        <a:latin typeface="Cambria Math" panose="02040503050406030204" pitchFamily="18" charset="0"/>
                        <a:ea typeface="Cambria Math" panose="02040503050406030204" pitchFamily="18" charset="0"/>
                      </a:rPr>
                      <m:t>=</m:t>
                    </m:r>
                    <m:f>
                      <m:fPr>
                        <m:ctrlPr>
                          <a:rPr lang="en-US" i="1">
                            <a:effectLst/>
                            <a:latin typeface="Cambria Math" panose="02040503050406030204" pitchFamily="18" charset="0"/>
                          </a:rPr>
                        </m:ctrlPr>
                      </m:fPr>
                      <m:num>
                        <m:r>
                          <a:rPr lang="en-IN" i="1">
                            <a:effectLst/>
                            <a:latin typeface="Cambria Math" panose="02040503050406030204" pitchFamily="18" charset="0"/>
                          </a:rPr>
                          <m:t>𝑚</m:t>
                        </m:r>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1</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2</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𝑥𝑁</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num>
                      <m:den>
                        <m:r>
                          <a:rPr lang="en-IN" i="1">
                            <a:effectLst/>
                            <a:latin typeface="Cambria Math" panose="02040503050406030204" pitchFamily="18" charset="0"/>
                          </a:rPr>
                          <m:t>𝐿</m:t>
                        </m:r>
                      </m:den>
                    </m:f>
                  </m:oMath>
                </a14:m>
                <a:endParaRPr lang="en-IN" dirty="0"/>
              </a:p>
              <a:p>
                <a:pPr>
                  <a:buFont typeface="Wingdings" panose="05000000000000000000" pitchFamily="2" charset="2"/>
                  <a:buChar char="v"/>
                </a:pPr>
                <a:endParaRPr lang="en-US" dirty="0" smtClean="0">
                  <a:effectLst/>
                </a:endParaRPr>
              </a:p>
              <a:p>
                <a:pPr>
                  <a:buFont typeface="Wingdings" panose="05000000000000000000" pitchFamily="2" charset="2"/>
                  <a:buChar char="v"/>
                </a:pPr>
                <a:endParaRPr lang="en-US" dirty="0" smtClean="0">
                  <a:effectLst/>
                </a:endParaRPr>
              </a:p>
              <a:p>
                <a:pPr>
                  <a:buFont typeface="Wingdings" panose="05000000000000000000" pitchFamily="2" charset="2"/>
                  <a:buChar char="v"/>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57051" y="322217"/>
                <a:ext cx="5662748" cy="6209212"/>
              </a:xfrm>
              <a:blipFill>
                <a:blip r:embed="rId2"/>
                <a:stretch>
                  <a:fillRect l="-647" t="-393" r="-17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173402" y="322217"/>
                <a:ext cx="5678963" cy="6209212"/>
              </a:xfrm>
            </p:spPr>
            <p:txBody>
              <a:bodyPr>
                <a:normAutofit fontScale="85000" lnSpcReduction="20000"/>
              </a:bodyPr>
              <a:lstStyle/>
              <a:p>
                <a:pPr>
                  <a:buFont typeface="Wingdings" panose="05000000000000000000" pitchFamily="2" charset="2"/>
                  <a:buChar char="v"/>
                </a:pPr>
                <a:r>
                  <a:rPr lang="en-IN" dirty="0" smtClean="0"/>
                  <a:t>Total pressure on shaded wall, </a:t>
                </a:r>
                <a:r>
                  <a:rPr lang="en-IN" dirty="0"/>
                  <a:t>	 </a:t>
                </a:r>
                <a:r>
                  <a:rPr lang="en-IN" dirty="0" smtClean="0"/>
                  <a:t>      </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𝑃</m:t>
                        </m:r>
                      </m:e>
                      <m:sub>
                        <m:r>
                          <a:rPr lang="en-IN" i="1">
                            <a:effectLst/>
                            <a:latin typeface="Cambria Math" panose="02040503050406030204" pitchFamily="18" charset="0"/>
                            <a:ea typeface="Cambria Math" panose="02040503050406030204" pitchFamily="18" charset="0"/>
                          </a:rPr>
                          <m:t>𝑥</m:t>
                        </m:r>
                      </m:sub>
                    </m:sSub>
                    <m:r>
                      <a:rPr lang="en-IN" b="0" i="1" smtClean="0">
                        <a:effectLst/>
                        <a:latin typeface="Cambria Math" panose="02040503050406030204" pitchFamily="18" charset="0"/>
                        <a:ea typeface="Cambria Math" panose="02040503050406030204" pitchFamily="18" charset="0"/>
                      </a:rPr>
                      <m:t>=</m:t>
                    </m:r>
                    <m:f>
                      <m:fPr>
                        <m:ctrlPr>
                          <a:rPr lang="en-IN" b="0" i="1" smtClean="0">
                            <a:effectLst/>
                            <a:latin typeface="Cambria Math" panose="02040503050406030204" pitchFamily="18" charset="0"/>
                            <a:ea typeface="Cambria Math" panose="02040503050406030204" pitchFamily="18" charset="0"/>
                          </a:rPr>
                        </m:ctrlPr>
                      </m:fPr>
                      <m:num>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𝐹</m:t>
                            </m:r>
                          </m:e>
                          <m:sub>
                            <m:r>
                              <a:rPr lang="en-IN" i="1">
                                <a:effectLst/>
                                <a:latin typeface="Cambria Math" panose="02040503050406030204" pitchFamily="18" charset="0"/>
                                <a:ea typeface="Cambria Math" panose="02040503050406030204" pitchFamily="18" charset="0"/>
                              </a:rPr>
                              <m:t>𝑥</m:t>
                            </m:r>
                          </m:sub>
                        </m:sSub>
                      </m:num>
                      <m:den>
                        <m:r>
                          <a:rPr lang="en-IN" b="0" i="1" smtClean="0">
                            <a:effectLst/>
                            <a:latin typeface="Cambria Math" panose="02040503050406030204" pitchFamily="18" charset="0"/>
                            <a:ea typeface="Cambria Math" panose="02040503050406030204" pitchFamily="18" charset="0"/>
                          </a:rPr>
                          <m:t>𝐴𝑟𝑒𝑎</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𝑜𝑓</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𝑠h𝑎𝑑𝑒𝑑</m:t>
                        </m:r>
                        <m:r>
                          <a:rPr lang="en-IN" b="0" i="1" smtClean="0">
                            <a:effectLst/>
                            <a:latin typeface="Cambria Math" panose="02040503050406030204" pitchFamily="18" charset="0"/>
                            <a:ea typeface="Cambria Math" panose="02040503050406030204" pitchFamily="18" charset="0"/>
                          </a:rPr>
                          <m:t> </m:t>
                        </m:r>
                        <m:r>
                          <a:rPr lang="en-IN" b="0" i="1" smtClean="0">
                            <a:effectLst/>
                            <a:latin typeface="Cambria Math" panose="02040503050406030204" pitchFamily="18" charset="0"/>
                            <a:ea typeface="Cambria Math" panose="02040503050406030204" pitchFamily="18" charset="0"/>
                          </a:rPr>
                          <m:t>𝑤𝑎𝑙𝑙</m:t>
                        </m:r>
                      </m:den>
                    </m:f>
                  </m:oMath>
                </a14:m>
                <a:r>
                  <a:rPr lang="en-IN" dirty="0" smtClean="0"/>
                  <a:t> = </a:t>
                </a:r>
                <a14:m>
                  <m:oMath xmlns:m="http://schemas.openxmlformats.org/officeDocument/2006/math">
                    <m:f>
                      <m:fPr>
                        <m:ctrlPr>
                          <a:rPr lang="en-US" i="1" smtClean="0">
                            <a:effectLst/>
                            <a:latin typeface="Cambria Math" panose="02040503050406030204" pitchFamily="18" charset="0"/>
                          </a:rPr>
                        </m:ctrlPr>
                      </m:fPr>
                      <m:num>
                        <m:r>
                          <a:rPr lang="en-IN" i="1">
                            <a:effectLst/>
                            <a:latin typeface="Cambria Math" panose="02040503050406030204" pitchFamily="18" charset="0"/>
                          </a:rPr>
                          <m:t>𝑚</m:t>
                        </m:r>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1</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2</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𝑁</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num>
                      <m:den>
                        <m:r>
                          <a:rPr lang="en-IN" i="1">
                            <a:effectLst/>
                            <a:latin typeface="Cambria Math" panose="02040503050406030204" pitchFamily="18" charset="0"/>
                          </a:rPr>
                          <m:t>𝐿</m:t>
                        </m:r>
                        <m:r>
                          <a:rPr lang="en-IN" b="0" i="1" smtClean="0">
                            <a:effectLst/>
                            <a:latin typeface="Cambria Math" panose="02040503050406030204" pitchFamily="18" charset="0"/>
                          </a:rPr>
                          <m:t>.</m:t>
                        </m:r>
                        <m:sSup>
                          <m:sSupPr>
                            <m:ctrlPr>
                              <a:rPr lang="en-IN" b="0" i="1" smtClean="0">
                                <a:effectLst/>
                                <a:latin typeface="Cambria Math" panose="02040503050406030204" pitchFamily="18" charset="0"/>
                              </a:rPr>
                            </m:ctrlPr>
                          </m:sSupPr>
                          <m:e>
                            <m:r>
                              <a:rPr lang="en-IN" b="0" i="1" smtClean="0">
                                <a:effectLst/>
                                <a:latin typeface="Cambria Math" panose="02040503050406030204" pitchFamily="18" charset="0"/>
                              </a:rPr>
                              <m:t>𝐿</m:t>
                            </m:r>
                          </m:e>
                          <m:sup>
                            <m:r>
                              <a:rPr lang="en-IN" b="0" i="1" smtClean="0">
                                <a:effectLst/>
                                <a:latin typeface="Cambria Math" panose="02040503050406030204" pitchFamily="18" charset="0"/>
                              </a:rPr>
                              <m:t>2</m:t>
                            </m:r>
                          </m:sup>
                        </m:sSup>
                      </m:den>
                    </m:f>
                  </m:oMath>
                </a14:m>
                <a:endParaRPr lang="en-IN" dirty="0" smtClean="0"/>
              </a:p>
              <a:p>
                <a:pPr marL="0" indent="0">
                  <a:buNone/>
                </a:pPr>
                <a:r>
                  <a:rPr lang="en-IN" dirty="0" smtClean="0"/>
                  <a:t>         = </a:t>
                </a:r>
                <a:r>
                  <a:rPr lang="en-IN" dirty="0"/>
                  <a:t>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𝑚</m:t>
                        </m:r>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1</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2</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𝑁</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num>
                      <m:den>
                        <m:sSup>
                          <m:sSupPr>
                            <m:ctrlPr>
                              <a:rPr lang="en-IN" i="1">
                                <a:effectLst/>
                                <a:latin typeface="Cambria Math" panose="02040503050406030204" pitchFamily="18" charset="0"/>
                              </a:rPr>
                            </m:ctrlPr>
                          </m:sSupPr>
                          <m:e>
                            <m:r>
                              <a:rPr lang="en-IN" i="1">
                                <a:effectLst/>
                                <a:latin typeface="Cambria Math" panose="02040503050406030204" pitchFamily="18" charset="0"/>
                              </a:rPr>
                              <m:t>𝐿</m:t>
                            </m:r>
                          </m:e>
                          <m:sup>
                            <m:r>
                              <a:rPr lang="en-IN" b="0" i="1" smtClean="0">
                                <a:effectLst/>
                                <a:latin typeface="Cambria Math" panose="02040503050406030204" pitchFamily="18" charset="0"/>
                              </a:rPr>
                              <m:t>3</m:t>
                            </m:r>
                          </m:sup>
                        </m:sSup>
                      </m:den>
                    </m:f>
                  </m:oMath>
                </a14:m>
                <a:endParaRPr lang="en-IN" dirty="0" smtClean="0"/>
              </a:p>
              <a:p>
                <a:pPr>
                  <a:buFont typeface="Wingdings" panose="05000000000000000000" pitchFamily="2" charset="2"/>
                  <a:buChar char="v"/>
                </a:pPr>
                <a:r>
                  <a:rPr lang="en-US" dirty="0">
                    <a:effectLst/>
                  </a:rPr>
                  <a:t>The average of the square of the </a:t>
                </a:r>
                <a:r>
                  <a:rPr lang="en-US" i="1" dirty="0">
                    <a:effectLst/>
                  </a:rPr>
                  <a:t>x </a:t>
                </a:r>
                <a:r>
                  <a:rPr lang="en-US" dirty="0" smtClean="0">
                    <a:effectLst/>
                  </a:rPr>
                  <a:t>component</a:t>
                </a:r>
                <a:r>
                  <a:rPr lang="en-IN" dirty="0">
                    <a:effectLst/>
                  </a:rPr>
                  <a:t> </a:t>
                </a:r>
                <a:r>
                  <a:rPr lang="en-US" dirty="0" smtClean="0">
                    <a:effectLst/>
                  </a:rPr>
                  <a:t>of N molecule </a:t>
                </a:r>
                <a:r>
                  <a:rPr lang="en-US" dirty="0">
                    <a:effectLst/>
                  </a:rPr>
                  <a:t>the velocities is given </a:t>
                </a:r>
                <a:r>
                  <a:rPr lang="en-US" dirty="0" smtClean="0">
                    <a:effectLst/>
                  </a:rPr>
                  <a:t>by</a:t>
                </a:r>
              </a:p>
              <a:p>
                <a:pPr marL="0" indent="0">
                  <a:buNone/>
                </a:pPr>
                <a:r>
                  <a:rPr lang="en-US" dirty="0">
                    <a:effectLst/>
                  </a:rPr>
                  <a:t> </a:t>
                </a:r>
                <a:r>
                  <a:rPr lang="en-US" dirty="0" smtClean="0">
                    <a:effectLst/>
                  </a:rPr>
                  <a:t> 	</a:t>
                </a:r>
                <a14:m>
                  <m:oMath xmlns:m="http://schemas.openxmlformats.org/officeDocument/2006/math">
                    <m:sSup>
                      <m:sSupPr>
                        <m:ctrlPr>
                          <a:rPr lang="en-US" i="1" smtClean="0">
                            <a:effectLst/>
                            <a:latin typeface="Cambria Math" panose="02040503050406030204" pitchFamily="18" charset="0"/>
                          </a:rPr>
                        </m:ctrlPr>
                      </m:sSupPr>
                      <m:e>
                        <m:acc>
                          <m:accPr>
                            <m:chr m:val="̅"/>
                            <m:ctrlPr>
                              <a:rPr lang="en-US" i="1" smtClean="0">
                                <a:effectLst/>
                                <a:latin typeface="Cambria Math" panose="02040503050406030204" pitchFamily="18" charset="0"/>
                              </a:rPr>
                            </m:ctrlPr>
                          </m:accPr>
                          <m:e>
                            <m:sSub>
                              <m:sSubPr>
                                <m:ctrlPr>
                                  <a:rPr lang="en-US" i="1" smtClean="0">
                                    <a:effectLst/>
                                    <a:latin typeface="Cambria Math" panose="02040503050406030204" pitchFamily="18" charset="0"/>
                                  </a:rPr>
                                </m:ctrlPr>
                              </m:sSubPr>
                              <m:e>
                                <m:r>
                                  <a:rPr lang="en-IN" b="0" i="1" smtClean="0">
                                    <a:effectLst/>
                                    <a:latin typeface="Cambria Math" panose="02040503050406030204" pitchFamily="18" charset="0"/>
                                  </a:rPr>
                                  <m:t>𝑉</m:t>
                                </m:r>
                              </m:e>
                              <m:sub>
                                <m:r>
                                  <a:rPr lang="en-IN" b="0" i="1" smtClean="0">
                                    <a:effectLst/>
                                    <a:latin typeface="Cambria Math" panose="02040503050406030204" pitchFamily="18" charset="0"/>
                                  </a:rPr>
                                  <m:t>𝑥</m:t>
                                </m:r>
                              </m:sub>
                            </m:sSub>
                          </m:e>
                        </m:acc>
                      </m:e>
                      <m:sup>
                        <m:r>
                          <a:rPr lang="en-IN" b="0" i="1" smtClean="0">
                            <a:effectLst/>
                            <a:latin typeface="Cambria Math" panose="02040503050406030204" pitchFamily="18" charset="0"/>
                          </a:rPr>
                          <m:t>2</m:t>
                        </m:r>
                      </m:sup>
                    </m:sSup>
                  </m:oMath>
                </a14:m>
                <a:r>
                  <a:rPr lang="en-IN" dirty="0" smtClean="0">
                    <a:effectLst/>
                  </a:rPr>
                  <a:t>=</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1</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2</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b="0" i="1" smtClean="0">
                                    <a:effectLst/>
                                    <a:latin typeface="Cambria Math" panose="02040503050406030204" pitchFamily="18" charset="0"/>
                                    <a:ea typeface="Cambria Math" panose="02040503050406030204" pitchFamily="18" charset="0"/>
                                  </a:rPr>
                                  <m:t>𝑁</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num>
                      <m:den>
                        <m:r>
                          <a:rPr lang="en-IN" b="0" i="1" smtClean="0">
                            <a:effectLst/>
                            <a:latin typeface="Cambria Math" panose="02040503050406030204" pitchFamily="18" charset="0"/>
                          </a:rPr>
                          <m:t>𝑁</m:t>
                        </m:r>
                        <m:r>
                          <a:rPr lang="en-IN" i="1" smtClean="0">
                            <a:effectLst/>
                            <a:latin typeface="Cambria Math" panose="02040503050406030204" pitchFamily="18" charset="0"/>
                          </a:rPr>
                          <m:t> </m:t>
                        </m:r>
                      </m:den>
                    </m:f>
                  </m:oMath>
                </a14:m>
                <a:r>
                  <a:rPr lang="en-IN" dirty="0" smtClean="0">
                    <a:effectLst/>
                  </a:rPr>
                  <a:t>  		             	</a:t>
                </a:r>
                <a14:m>
                  <m:oMath xmlns:m="http://schemas.openxmlformats.org/officeDocument/2006/math">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1</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m:t>
                            </m:r>
                            <m:r>
                              <a:rPr lang="en-IN" i="1">
                                <a:effectLst/>
                                <a:latin typeface="Cambria Math" panose="02040503050406030204" pitchFamily="18" charset="0"/>
                                <a:ea typeface="Cambria Math" panose="02040503050406030204" pitchFamily="18" charset="0"/>
                              </a:rPr>
                              <m:t>2</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sSup>
                      <m:sSupPr>
                        <m:ctrlPr>
                          <a:rPr lang="en-IN" i="1">
                            <a:effectLst/>
                            <a:latin typeface="Cambria Math" panose="02040503050406030204" pitchFamily="18" charset="0"/>
                          </a:rPr>
                        </m:ctrlPr>
                      </m:sSupPr>
                      <m:e>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𝑉</m:t>
                            </m:r>
                          </m:e>
                          <m:sub>
                            <m:r>
                              <a:rPr lang="en-IN" i="1">
                                <a:effectLst/>
                                <a:latin typeface="Cambria Math" panose="02040503050406030204" pitchFamily="18" charset="0"/>
                                <a:ea typeface="Cambria Math" panose="02040503050406030204" pitchFamily="18" charset="0"/>
                              </a:rPr>
                              <m:t>𝑥𝑛</m:t>
                            </m:r>
                          </m:sub>
                        </m:sSub>
                      </m:e>
                      <m:sup>
                        <m:r>
                          <a:rPr lang="en-IN" i="1">
                            <a:effectLst/>
                            <a:latin typeface="Cambria Math" panose="02040503050406030204" pitchFamily="18" charset="0"/>
                          </a:rPr>
                          <m:t>2</m:t>
                        </m:r>
                      </m:sup>
                    </m:sSup>
                    <m:r>
                      <a:rPr lang="en-IN" i="1">
                        <a:effectLst/>
                        <a:latin typeface="Cambria Math" panose="02040503050406030204" pitchFamily="18" charset="0"/>
                      </a:rPr>
                      <m:t>)</m:t>
                    </m:r>
                  </m:oMath>
                </a14:m>
                <a:r>
                  <a:rPr lang="en-IN" dirty="0" smtClean="0">
                    <a:effectLst/>
                  </a:rPr>
                  <a:t>= </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𝑥</m:t>
                                </m:r>
                              </m:sub>
                            </m:sSub>
                          </m:e>
                        </m:acc>
                      </m:e>
                      <m:sup>
                        <m:r>
                          <a:rPr lang="en-IN" i="1">
                            <a:effectLst/>
                            <a:latin typeface="Cambria Math" panose="02040503050406030204" pitchFamily="18" charset="0"/>
                          </a:rPr>
                          <m:t>2</m:t>
                        </m:r>
                      </m:sup>
                    </m:sSup>
                  </m:oMath>
                </a14:m>
                <a:r>
                  <a:rPr lang="en-IN" dirty="0" smtClean="0">
                    <a:effectLst/>
                  </a:rPr>
                  <a:t>N</a:t>
                </a:r>
              </a:p>
              <a:p>
                <a:pPr>
                  <a:buFont typeface="Wingdings" panose="05000000000000000000" pitchFamily="2" charset="2"/>
                  <a:buChar char="v"/>
                </a:pPr>
                <a:r>
                  <a:rPr lang="en-IN" dirty="0" smtClean="0">
                    <a:effectLst/>
                  </a:rPr>
                  <a:t>Hence,  </a:t>
                </a:r>
                <a14:m>
                  <m:oMath xmlns:m="http://schemas.openxmlformats.org/officeDocument/2006/math">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𝑃</m:t>
                        </m:r>
                      </m:e>
                      <m:sub>
                        <m:r>
                          <a:rPr lang="en-IN" i="1">
                            <a:effectLst/>
                            <a:latin typeface="Cambria Math" panose="02040503050406030204" pitchFamily="18" charset="0"/>
                            <a:ea typeface="Cambria Math" panose="02040503050406030204" pitchFamily="18" charset="0"/>
                          </a:rPr>
                          <m:t>𝑥</m:t>
                        </m:r>
                      </m:sub>
                    </m:sSub>
                    <m:r>
                      <a:rPr lang="en-IN" i="1">
                        <a:effectLst/>
                        <a:latin typeface="Cambria Math" panose="02040503050406030204" pitchFamily="18" charset="0"/>
                        <a:ea typeface="Cambria Math" panose="02040503050406030204" pitchFamily="18" charset="0"/>
                      </a:rPr>
                      <m:t>=</m:t>
                    </m:r>
                  </m:oMath>
                </a14:m>
                <a:r>
                  <a:rPr lang="en-IN" dirty="0" smtClean="0">
                    <a:effectLst/>
                  </a:rPr>
                  <a:t>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𝑚</m:t>
                        </m:r>
                        <m:r>
                          <a:rPr lang="en-IN" b="0" i="1" smtClean="0">
                            <a:effectLst/>
                            <a:latin typeface="Cambria Math" panose="02040503050406030204" pitchFamily="18" charset="0"/>
                          </a:rPr>
                          <m:t>𝑁</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𝑥</m:t>
                                    </m:r>
                                  </m:sub>
                                </m:sSub>
                              </m:e>
                            </m:acc>
                          </m:e>
                          <m:sup>
                            <m:r>
                              <a:rPr lang="en-IN" i="1">
                                <a:effectLst/>
                                <a:latin typeface="Cambria Math" panose="02040503050406030204" pitchFamily="18" charset="0"/>
                              </a:rPr>
                              <m:t>2</m:t>
                            </m:r>
                          </m:sup>
                        </m:sSup>
                      </m:num>
                      <m:den>
                        <m:sSup>
                          <m:sSupPr>
                            <m:ctrlPr>
                              <a:rPr lang="en-IN" i="1">
                                <a:effectLst/>
                                <a:latin typeface="Cambria Math" panose="02040503050406030204" pitchFamily="18" charset="0"/>
                              </a:rPr>
                            </m:ctrlPr>
                          </m:sSupPr>
                          <m:e>
                            <m:r>
                              <a:rPr lang="en-IN" i="1">
                                <a:effectLst/>
                                <a:latin typeface="Cambria Math" panose="02040503050406030204" pitchFamily="18" charset="0"/>
                              </a:rPr>
                              <m:t>𝐿</m:t>
                            </m:r>
                          </m:e>
                          <m:sup>
                            <m:r>
                              <a:rPr lang="en-IN" i="1">
                                <a:effectLst/>
                                <a:latin typeface="Cambria Math" panose="02040503050406030204" pitchFamily="18" charset="0"/>
                              </a:rPr>
                              <m:t>3</m:t>
                            </m:r>
                          </m:sup>
                        </m:sSup>
                      </m:den>
                    </m:f>
                  </m:oMath>
                </a14:m>
                <a:r>
                  <a:rPr lang="en-IN" dirty="0" smtClean="0">
                    <a:effectLst/>
                  </a:rPr>
                  <a:t> </a:t>
                </a:r>
              </a:p>
              <a:p>
                <a:pPr marL="0" indent="0">
                  <a:buNone/>
                </a:pPr>
                <a:r>
                  <a:rPr lang="en-IN" dirty="0" smtClean="0">
                    <a:effectLst/>
                  </a:rPr>
                  <a:t>	Now, </a:t>
                </a:r>
                <a14:m>
                  <m:oMath xmlns:m="http://schemas.openxmlformats.org/officeDocument/2006/math">
                    <m:sSup>
                      <m:sSupPr>
                        <m:ctrlPr>
                          <a:rPr lang="en-IN" i="1" smtClean="0">
                            <a:effectLst/>
                            <a:latin typeface="Cambria Math" panose="02040503050406030204" pitchFamily="18" charset="0"/>
                          </a:rPr>
                        </m:ctrlPr>
                      </m:sSupPr>
                      <m:e>
                        <m:acc>
                          <m:accPr>
                            <m:chr m:val="̅"/>
                            <m:ctrlPr>
                              <a:rPr lang="en-IN" i="1" smtClean="0">
                                <a:effectLst/>
                                <a:latin typeface="Cambria Math" panose="02040503050406030204" pitchFamily="18" charset="0"/>
                              </a:rPr>
                            </m:ctrlPr>
                          </m:accPr>
                          <m:e>
                            <m:r>
                              <a:rPr lang="en-IN" b="0" i="1" smtClean="0">
                                <a:effectLst/>
                                <a:latin typeface="Cambria Math" panose="02040503050406030204" pitchFamily="18" charset="0"/>
                              </a:rPr>
                              <m:t>𝑉</m:t>
                            </m:r>
                          </m:e>
                        </m:acc>
                      </m:e>
                      <m:sup>
                        <m:r>
                          <a:rPr lang="en-IN" b="0" i="1" smtClean="0">
                            <a:effectLst/>
                            <a:latin typeface="Cambria Math" panose="02040503050406030204" pitchFamily="18" charset="0"/>
                          </a:rPr>
                          <m:t>2</m:t>
                        </m:r>
                      </m:sup>
                    </m:sSup>
                  </m:oMath>
                </a14:m>
                <a:r>
                  <a:rPr lang="en-IN" dirty="0" smtClean="0">
                    <a:effectLst/>
                  </a:rPr>
                  <a:t>= </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𝑥</m:t>
                                </m:r>
                              </m:sub>
                            </m:sSub>
                          </m:e>
                        </m:acc>
                      </m:e>
                      <m:sup>
                        <m:r>
                          <a:rPr lang="en-IN" i="1">
                            <a:effectLst/>
                            <a:latin typeface="Cambria Math" panose="02040503050406030204" pitchFamily="18" charset="0"/>
                          </a:rPr>
                          <m:t>2</m:t>
                        </m:r>
                      </m:sup>
                    </m:sSup>
                  </m:oMath>
                </a14:m>
                <a:r>
                  <a:rPr lang="en-IN" dirty="0" smtClean="0">
                    <a:effectLst/>
                  </a:rPr>
                  <a:t>+</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𝑦</m:t>
                                </m:r>
                              </m:sub>
                            </m:sSub>
                          </m:e>
                        </m:acc>
                      </m:e>
                      <m:sup>
                        <m:r>
                          <a:rPr lang="en-IN" i="1">
                            <a:effectLst/>
                            <a:latin typeface="Cambria Math" panose="02040503050406030204" pitchFamily="18" charset="0"/>
                          </a:rPr>
                          <m:t>2</m:t>
                        </m:r>
                      </m:sup>
                    </m:sSup>
                  </m:oMath>
                </a14:m>
                <a:r>
                  <a:rPr lang="en-IN" dirty="0" smtClean="0">
                    <a:effectLst/>
                  </a:rPr>
                  <a:t>+</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𝑧</m:t>
                                </m:r>
                              </m:sub>
                            </m:sSub>
                          </m:e>
                        </m:acc>
                      </m:e>
                      <m:sup>
                        <m:r>
                          <a:rPr lang="en-IN" i="1">
                            <a:effectLst/>
                            <a:latin typeface="Cambria Math" panose="02040503050406030204" pitchFamily="18" charset="0"/>
                          </a:rPr>
                          <m:t>2</m:t>
                        </m:r>
                      </m:sup>
                    </m:sSup>
                  </m:oMath>
                </a14:m>
                <a:r>
                  <a:rPr lang="en-IN" dirty="0" smtClean="0">
                    <a:effectLst/>
                  </a:rPr>
                  <a:t> </a:t>
                </a:r>
              </a:p>
              <a:p>
                <a:pPr marL="0" indent="0">
                  <a:buNone/>
                </a:pPr>
                <a:r>
                  <a:rPr lang="en-IN" dirty="0" smtClean="0">
                    <a:effectLst/>
                  </a:rPr>
                  <a:t>	By symmetry, </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i="1">
                                    <a:effectLst/>
                                    <a:latin typeface="Cambria Math" panose="02040503050406030204" pitchFamily="18" charset="0"/>
                                  </a:rPr>
                                  <m:t>𝑥</m:t>
                                </m:r>
                              </m:sub>
                            </m:sSub>
                          </m:e>
                        </m:acc>
                      </m:e>
                      <m:sup>
                        <m:r>
                          <a:rPr lang="en-IN" i="1">
                            <a:effectLst/>
                            <a:latin typeface="Cambria Math" panose="02040503050406030204" pitchFamily="18" charset="0"/>
                          </a:rPr>
                          <m:t>2</m:t>
                        </m:r>
                      </m:sup>
                    </m:sSup>
                  </m:oMath>
                </a14:m>
                <a:r>
                  <a:rPr lang="en-IN" dirty="0" smtClean="0">
                    <a:effectLst/>
                  </a:rPr>
                  <a:t>=</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𝑦</m:t>
                                </m:r>
                              </m:sub>
                            </m:sSub>
                          </m:e>
                        </m:acc>
                      </m:e>
                      <m:sup>
                        <m:r>
                          <a:rPr lang="en-IN" i="1">
                            <a:effectLst/>
                            <a:latin typeface="Cambria Math" panose="02040503050406030204" pitchFamily="18" charset="0"/>
                          </a:rPr>
                          <m:t>2</m:t>
                        </m:r>
                      </m:sup>
                    </m:sSup>
                  </m:oMath>
                </a14:m>
                <a:r>
                  <a:rPr lang="en-IN" dirty="0" smtClean="0">
                    <a:effectLst/>
                  </a:rPr>
                  <a:t>=</a:t>
                </a:r>
                <a14:m>
                  <m:oMath xmlns:m="http://schemas.openxmlformats.org/officeDocument/2006/math">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sSub>
                              <m:sSubPr>
                                <m:ctrlPr>
                                  <a:rPr lang="en-US" i="1">
                                    <a:effectLst/>
                                    <a:latin typeface="Cambria Math" panose="02040503050406030204" pitchFamily="18" charset="0"/>
                                  </a:rPr>
                                </m:ctrlPr>
                              </m:sSubPr>
                              <m:e>
                                <m:r>
                                  <a:rPr lang="en-IN" i="1">
                                    <a:effectLst/>
                                    <a:latin typeface="Cambria Math" panose="02040503050406030204" pitchFamily="18" charset="0"/>
                                  </a:rPr>
                                  <m:t>𝑉</m:t>
                                </m:r>
                              </m:e>
                              <m:sub>
                                <m:r>
                                  <a:rPr lang="en-IN" b="0" i="1" smtClean="0">
                                    <a:effectLst/>
                                    <a:latin typeface="Cambria Math" panose="02040503050406030204" pitchFamily="18" charset="0"/>
                                  </a:rPr>
                                  <m:t>𝑧</m:t>
                                </m:r>
                              </m:sub>
                            </m:sSub>
                          </m:e>
                        </m:acc>
                      </m:e>
                      <m:sup>
                        <m:r>
                          <a:rPr lang="en-IN" i="1">
                            <a:effectLst/>
                            <a:latin typeface="Cambria Math" panose="02040503050406030204" pitchFamily="18" charset="0"/>
                          </a:rPr>
                          <m:t>2</m:t>
                        </m:r>
                      </m:sup>
                    </m:sSup>
                  </m:oMath>
                </a14:m>
                <a:r>
                  <a:rPr lang="en-IN" dirty="0" smtClean="0">
                    <a:effectLst/>
                  </a:rPr>
                  <a:t>= </a:t>
                </a:r>
                <a14:m>
                  <m:oMath xmlns:m="http://schemas.openxmlformats.org/officeDocument/2006/math">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r>
                      <a:rPr lang="en-IN" b="0" i="1" smtClean="0">
                        <a:effectLst/>
                        <a:latin typeface="Cambria Math" panose="02040503050406030204" pitchFamily="18" charset="0"/>
                      </a:rPr>
                      <m:t>/3</m:t>
                    </m:r>
                  </m:oMath>
                </a14:m>
                <a:r>
                  <a:rPr lang="en-IN" dirty="0" smtClean="0">
                    <a:effectLst/>
                  </a:rPr>
                  <a:t> </a:t>
                </a:r>
              </a:p>
              <a:p>
                <a:pPr marL="0" indent="0">
                  <a:buNone/>
                </a:pPr>
                <a:r>
                  <a:rPr lang="en-IN" dirty="0" smtClean="0">
                    <a:effectLst/>
                  </a:rPr>
                  <a:t>	</a:t>
                </a:r>
                <a14:m>
                  <m:oMath xmlns:m="http://schemas.openxmlformats.org/officeDocument/2006/math">
                    <m:r>
                      <a:rPr lang="en-IN" i="1" smtClean="0">
                        <a:effectLst/>
                        <a:latin typeface="Cambria Math" panose="02040503050406030204" pitchFamily="18" charset="0"/>
                        <a:ea typeface="Cambria Math" panose="02040503050406030204" pitchFamily="18" charset="0"/>
                      </a:rPr>
                      <m:t>∴</m:t>
                    </m:r>
                    <m:sSub>
                      <m:sSubPr>
                        <m:ctrlPr>
                          <a:rPr lang="en-US" i="1">
                            <a:effectLst/>
                            <a:latin typeface="Cambria Math" panose="02040503050406030204" pitchFamily="18" charset="0"/>
                            <a:ea typeface="Cambria Math" panose="02040503050406030204" pitchFamily="18" charset="0"/>
                          </a:rPr>
                        </m:ctrlPr>
                      </m:sSubPr>
                      <m:e>
                        <m:r>
                          <a:rPr lang="en-IN" i="1">
                            <a:effectLst/>
                            <a:latin typeface="Cambria Math" panose="02040503050406030204" pitchFamily="18" charset="0"/>
                            <a:ea typeface="Cambria Math" panose="02040503050406030204" pitchFamily="18" charset="0"/>
                          </a:rPr>
                          <m:t>𝑃</m:t>
                        </m:r>
                      </m:e>
                      <m:sub>
                        <m:r>
                          <a:rPr lang="en-IN" i="1">
                            <a:effectLst/>
                            <a:latin typeface="Cambria Math" panose="02040503050406030204" pitchFamily="18" charset="0"/>
                            <a:ea typeface="Cambria Math" panose="02040503050406030204" pitchFamily="18" charset="0"/>
                          </a:rPr>
                          <m:t>𝑥</m:t>
                        </m:r>
                      </m:sub>
                    </m:sSub>
                    <m:r>
                      <a:rPr lang="en-IN" i="1">
                        <a:effectLst/>
                        <a:latin typeface="Cambria Math" panose="02040503050406030204" pitchFamily="18" charset="0"/>
                        <a:ea typeface="Cambria Math" panose="02040503050406030204" pitchFamily="18" charset="0"/>
                      </a:rPr>
                      <m:t>=</m:t>
                    </m:r>
                    <m:r>
                      <m:rPr>
                        <m:nor/>
                      </m:rPr>
                      <a:rPr lang="en-IN" dirty="0">
                        <a:effectLst/>
                      </a:rPr>
                      <m:t> </m:t>
                    </m:r>
                    <m:f>
                      <m:fPr>
                        <m:ctrlPr>
                          <a:rPr lang="en-US" i="1">
                            <a:effectLst/>
                            <a:latin typeface="Cambria Math" panose="02040503050406030204" pitchFamily="18" charset="0"/>
                          </a:rPr>
                        </m:ctrlPr>
                      </m:fPr>
                      <m:num>
                        <m:r>
                          <a:rPr lang="en-IN" i="1">
                            <a:effectLst/>
                            <a:latin typeface="Cambria Math" panose="02040503050406030204" pitchFamily="18" charset="0"/>
                          </a:rPr>
                          <m:t>𝑚𝑁</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num>
                      <m:den>
                        <m:sSup>
                          <m:sSupPr>
                            <m:ctrlPr>
                              <a:rPr lang="en-IN" i="1">
                                <a:effectLst/>
                                <a:latin typeface="Cambria Math" panose="02040503050406030204" pitchFamily="18" charset="0"/>
                              </a:rPr>
                            </m:ctrlPr>
                          </m:sSupPr>
                          <m:e>
                            <m:r>
                              <a:rPr lang="en-IN" b="0" i="1" smtClean="0">
                                <a:effectLst/>
                                <a:latin typeface="Cambria Math" panose="02040503050406030204" pitchFamily="18" charset="0"/>
                              </a:rPr>
                              <m:t>3</m:t>
                            </m:r>
                            <m:r>
                              <a:rPr lang="en-IN" i="1">
                                <a:effectLst/>
                                <a:latin typeface="Cambria Math" panose="02040503050406030204" pitchFamily="18" charset="0"/>
                              </a:rPr>
                              <m:t>𝐿</m:t>
                            </m:r>
                          </m:e>
                          <m:sup>
                            <m:r>
                              <a:rPr lang="en-IN" i="1">
                                <a:effectLst/>
                                <a:latin typeface="Cambria Math" panose="02040503050406030204" pitchFamily="18" charset="0"/>
                              </a:rPr>
                              <m:t>3</m:t>
                            </m:r>
                          </m:sup>
                        </m:sSup>
                      </m:den>
                    </m:f>
                  </m:oMath>
                </a14:m>
                <a:r>
                  <a:rPr lang="en-IN" dirty="0" smtClean="0">
                    <a:effectLst/>
                  </a:rPr>
                  <a:t> = </a:t>
                </a:r>
                <a14:m>
                  <m:oMath xmlns:m="http://schemas.openxmlformats.org/officeDocument/2006/math">
                    <m:f>
                      <m:fPr>
                        <m:ctrlPr>
                          <a:rPr lang="en-US" i="1">
                            <a:effectLst/>
                            <a:latin typeface="Cambria Math" panose="02040503050406030204" pitchFamily="18" charset="0"/>
                          </a:rPr>
                        </m:ctrlPr>
                      </m:fPr>
                      <m:num>
                        <m:r>
                          <a:rPr lang="en-IN" i="1">
                            <a:effectLst/>
                            <a:latin typeface="Cambria Math" panose="02040503050406030204" pitchFamily="18" charset="0"/>
                          </a:rPr>
                          <m:t>𝑚𝑁</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num>
                      <m:den>
                        <m:r>
                          <a:rPr lang="en-IN" b="0" i="1" smtClean="0">
                            <a:effectLst/>
                            <a:latin typeface="Cambria Math" panose="02040503050406030204" pitchFamily="18" charset="0"/>
                          </a:rPr>
                          <m:t>3</m:t>
                        </m:r>
                        <m:r>
                          <a:rPr lang="en-IN" b="0" i="1" smtClean="0">
                            <a:effectLst/>
                            <a:latin typeface="Cambria Math" panose="02040503050406030204" pitchFamily="18" charset="0"/>
                          </a:rPr>
                          <m:t>𝑉</m:t>
                        </m:r>
                      </m:den>
                    </m:f>
                  </m:oMath>
                </a14:m>
                <a:endParaRPr lang="en-IN" dirty="0" smtClean="0">
                  <a:effectLst/>
                </a:endParaRPr>
              </a:p>
              <a:p>
                <a:pPr marL="0" indent="0">
                  <a:buNone/>
                </a:pPr>
                <a:r>
                  <a:rPr lang="en-IN" dirty="0" smtClean="0">
                    <a:effectLst/>
                  </a:rPr>
                  <a:t>Since pressure exert on any wall is same, hence	 	p = </a:t>
                </a:r>
                <a14:m>
                  <m:oMath xmlns:m="http://schemas.openxmlformats.org/officeDocument/2006/math">
                    <m:f>
                      <m:fPr>
                        <m:ctrlPr>
                          <a:rPr lang="en-IN" i="1" smtClean="0">
                            <a:effectLst/>
                            <a:latin typeface="Cambria Math" panose="02040503050406030204" pitchFamily="18" charset="0"/>
                          </a:rPr>
                        </m:ctrlPr>
                      </m:fPr>
                      <m:num>
                        <m:r>
                          <a:rPr lang="en-IN" b="0" i="1" smtClean="0">
                            <a:effectLst/>
                            <a:latin typeface="Cambria Math" panose="02040503050406030204" pitchFamily="18" charset="0"/>
                          </a:rPr>
                          <m:t>1</m:t>
                        </m:r>
                      </m:num>
                      <m:den>
                        <m:r>
                          <a:rPr lang="en-IN" b="0" i="1" smtClean="0">
                            <a:effectLst/>
                            <a:latin typeface="Cambria Math" panose="02040503050406030204" pitchFamily="18" charset="0"/>
                          </a:rPr>
                          <m:t>3</m:t>
                        </m:r>
                      </m:den>
                    </m:f>
                    <m:r>
                      <a:rPr lang="en-IN" b="0" i="1" smtClean="0">
                        <a:effectLst/>
                        <a:latin typeface="Cambria Math" panose="02040503050406030204" pitchFamily="18" charset="0"/>
                      </a:rPr>
                      <m:t> </m:t>
                    </m:r>
                    <m:f>
                      <m:fPr>
                        <m:ctrlPr>
                          <a:rPr lang="en-IN" b="0" i="1" smtClean="0">
                            <a:effectLst/>
                            <a:latin typeface="Cambria Math" panose="02040503050406030204" pitchFamily="18" charset="0"/>
                          </a:rPr>
                        </m:ctrlPr>
                      </m:fPr>
                      <m:num>
                        <m:r>
                          <a:rPr lang="en-IN" b="0" i="1" smtClean="0">
                            <a:effectLst/>
                            <a:latin typeface="Cambria Math" panose="02040503050406030204" pitchFamily="18" charset="0"/>
                          </a:rPr>
                          <m:t>𝑁𝑚</m:t>
                        </m:r>
                      </m:num>
                      <m:den>
                        <m:r>
                          <a:rPr lang="en-IN" b="0" i="1" smtClean="0">
                            <a:effectLst/>
                            <a:latin typeface="Cambria Math" panose="02040503050406030204" pitchFamily="18" charset="0"/>
                          </a:rPr>
                          <m:t>𝑉</m:t>
                        </m:r>
                      </m:den>
                    </m:f>
                  </m:oMath>
                </a14:m>
                <a:r>
                  <a:rPr lang="en-IN" dirty="0" smtClean="0">
                    <a:effectLst/>
                  </a:rPr>
                  <a:t> </a:t>
                </a:r>
                <a14:m>
                  <m:oMath xmlns:m="http://schemas.openxmlformats.org/officeDocument/2006/math">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endParaRPr lang="en-IN" dirty="0" smtClean="0">
                  <a:effectLst/>
                </a:endParaRPr>
              </a:p>
              <a:p>
                <a:pPr marL="0" indent="0">
                  <a:buNone/>
                </a:pPr>
                <a:r>
                  <a:rPr lang="en-IN" dirty="0" smtClean="0">
                    <a:effectLst/>
                  </a:rPr>
                  <a:t> </a:t>
                </a:r>
                <a:endParaRPr lang="en-IN" dirty="0">
                  <a:effectLst/>
                </a:endParaRPr>
              </a:p>
              <a:p>
                <a:pPr>
                  <a:buFont typeface="Wingdings" panose="05000000000000000000" pitchFamily="2" charset="2"/>
                  <a:buChar char="v"/>
                </a:pPr>
                <a:endParaRPr lang="en-IN" dirty="0" smtClean="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173402" y="322217"/>
                <a:ext cx="5678963" cy="6209212"/>
              </a:xfrm>
              <a:blipFill>
                <a:blip r:embed="rId3"/>
                <a:stretch>
                  <a:fillRect l="-752" t="-491"/>
                </a:stretch>
              </a:blipFill>
            </p:spPr>
            <p:txBody>
              <a:bodyPr/>
              <a:lstStyle/>
              <a:p>
                <a:r>
                  <a:rPr lang="en-IN">
                    <a:noFill/>
                  </a:rPr>
                  <a:t> </a:t>
                </a:r>
              </a:p>
            </p:txBody>
          </p:sp>
        </mc:Fallback>
      </mc:AlternateContent>
    </p:spTree>
    <p:extLst>
      <p:ext uri="{BB962C8B-B14F-4D97-AF65-F5344CB8AC3E}">
        <p14:creationId xmlns:p14="http://schemas.microsoft.com/office/powerpoint/2010/main" val="283475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1000"/>
                                        <p:tgtEl>
                                          <p:spTgt spid="4">
                                            <p:txEl>
                                              <p:pRg st="0" end="0"/>
                                            </p:txEl>
                                          </p:spTgt>
                                        </p:tgtEl>
                                      </p:cBhvr>
                                    </p:animEffect>
                                    <p:anim calcmode="lin" valueType="num">
                                      <p:cBhvr>
                                        <p:cTn id="5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fade">
                                      <p:cBhvr>
                                        <p:cTn id="62" dur="1000"/>
                                        <p:tgtEl>
                                          <p:spTgt spid="4">
                                            <p:txEl>
                                              <p:pRg st="1" end="1"/>
                                            </p:txEl>
                                          </p:spTgt>
                                        </p:tgtEl>
                                      </p:cBhvr>
                                    </p:animEffect>
                                    <p:anim calcmode="lin" valueType="num">
                                      <p:cBhvr>
                                        <p:cTn id="6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4">
                                            <p:txEl>
                                              <p:pRg st="2" end="2"/>
                                            </p:txEl>
                                          </p:spTgt>
                                        </p:tgtEl>
                                        <p:attrNameLst>
                                          <p:attrName>style.visibility</p:attrName>
                                        </p:attrNameLst>
                                      </p:cBhvr>
                                      <p:to>
                                        <p:strVal val="visible"/>
                                      </p:to>
                                    </p:set>
                                    <p:animEffect transition="in" filter="fade">
                                      <p:cBhvr>
                                        <p:cTn id="69" dur="1000"/>
                                        <p:tgtEl>
                                          <p:spTgt spid="4">
                                            <p:txEl>
                                              <p:pRg st="2" end="2"/>
                                            </p:txEl>
                                          </p:spTgt>
                                        </p:tgtEl>
                                      </p:cBhvr>
                                    </p:animEffect>
                                    <p:anim calcmode="lin" valueType="num">
                                      <p:cBhvr>
                                        <p:cTn id="7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
                                            <p:txEl>
                                              <p:pRg st="3" end="3"/>
                                            </p:txEl>
                                          </p:spTgt>
                                        </p:tgtEl>
                                        <p:attrNameLst>
                                          <p:attrName>style.visibility</p:attrName>
                                        </p:attrNameLst>
                                      </p:cBhvr>
                                      <p:to>
                                        <p:strVal val="visible"/>
                                      </p:to>
                                    </p:set>
                                    <p:animEffect transition="in" filter="fade">
                                      <p:cBhvr>
                                        <p:cTn id="76" dur="1000"/>
                                        <p:tgtEl>
                                          <p:spTgt spid="4">
                                            <p:txEl>
                                              <p:pRg st="3" end="3"/>
                                            </p:txEl>
                                          </p:spTgt>
                                        </p:tgtEl>
                                      </p:cBhvr>
                                    </p:animEffect>
                                    <p:anim calcmode="lin" valueType="num">
                                      <p:cBhvr>
                                        <p:cTn id="7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
                                            <p:txEl>
                                              <p:pRg st="4" end="4"/>
                                            </p:txEl>
                                          </p:spTgt>
                                        </p:tgtEl>
                                        <p:attrNameLst>
                                          <p:attrName>style.visibility</p:attrName>
                                        </p:attrNameLst>
                                      </p:cBhvr>
                                      <p:to>
                                        <p:strVal val="visible"/>
                                      </p:to>
                                    </p:set>
                                    <p:animEffect transition="in" filter="fade">
                                      <p:cBhvr>
                                        <p:cTn id="83" dur="1000"/>
                                        <p:tgtEl>
                                          <p:spTgt spid="4">
                                            <p:txEl>
                                              <p:pRg st="4" end="4"/>
                                            </p:txEl>
                                          </p:spTgt>
                                        </p:tgtEl>
                                      </p:cBhvr>
                                    </p:animEffect>
                                    <p:anim calcmode="lin" valueType="num">
                                      <p:cBhvr>
                                        <p:cTn id="8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8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
                                            <p:txEl>
                                              <p:pRg st="5" end="5"/>
                                            </p:txEl>
                                          </p:spTgt>
                                        </p:tgtEl>
                                        <p:attrNameLst>
                                          <p:attrName>style.visibility</p:attrName>
                                        </p:attrNameLst>
                                      </p:cBhvr>
                                      <p:to>
                                        <p:strVal val="visible"/>
                                      </p:to>
                                    </p:set>
                                    <p:animEffect transition="in" filter="fade">
                                      <p:cBhvr>
                                        <p:cTn id="90" dur="1000"/>
                                        <p:tgtEl>
                                          <p:spTgt spid="4">
                                            <p:txEl>
                                              <p:pRg st="5" end="5"/>
                                            </p:txEl>
                                          </p:spTgt>
                                        </p:tgtEl>
                                      </p:cBhvr>
                                    </p:animEffect>
                                    <p:anim calcmode="lin" valueType="num">
                                      <p:cBhvr>
                                        <p:cTn id="9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
                                            <p:txEl>
                                              <p:pRg st="6" end="6"/>
                                            </p:txEl>
                                          </p:spTgt>
                                        </p:tgtEl>
                                        <p:attrNameLst>
                                          <p:attrName>style.visibility</p:attrName>
                                        </p:attrNameLst>
                                      </p:cBhvr>
                                      <p:to>
                                        <p:strVal val="visible"/>
                                      </p:to>
                                    </p:set>
                                    <p:animEffect transition="in" filter="fade">
                                      <p:cBhvr>
                                        <p:cTn id="97" dur="1000"/>
                                        <p:tgtEl>
                                          <p:spTgt spid="4">
                                            <p:txEl>
                                              <p:pRg st="6" end="6"/>
                                            </p:txEl>
                                          </p:spTgt>
                                        </p:tgtEl>
                                      </p:cBhvr>
                                    </p:animEffect>
                                    <p:anim calcmode="lin" valueType="num">
                                      <p:cBhvr>
                                        <p:cTn id="9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
                                            <p:txEl>
                                              <p:pRg st="7" end="7"/>
                                            </p:txEl>
                                          </p:spTgt>
                                        </p:tgtEl>
                                        <p:attrNameLst>
                                          <p:attrName>style.visibility</p:attrName>
                                        </p:attrNameLst>
                                      </p:cBhvr>
                                      <p:to>
                                        <p:strVal val="visible"/>
                                      </p:to>
                                    </p:set>
                                    <p:animEffect transition="in" filter="fade">
                                      <p:cBhvr>
                                        <p:cTn id="104" dur="1000"/>
                                        <p:tgtEl>
                                          <p:spTgt spid="4">
                                            <p:txEl>
                                              <p:pRg st="7" end="7"/>
                                            </p:txEl>
                                          </p:spTgt>
                                        </p:tgtEl>
                                      </p:cBhvr>
                                    </p:animEffect>
                                    <p:anim calcmode="lin" valueType="num">
                                      <p:cBhvr>
                                        <p:cTn id="10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
                                            <p:txEl>
                                              <p:pRg st="8" end="8"/>
                                            </p:txEl>
                                          </p:spTgt>
                                        </p:tgtEl>
                                        <p:attrNameLst>
                                          <p:attrName>style.visibility</p:attrName>
                                        </p:attrNameLst>
                                      </p:cBhvr>
                                      <p:to>
                                        <p:strVal val="visible"/>
                                      </p:to>
                                    </p:set>
                                    <p:animEffect transition="in" filter="fade">
                                      <p:cBhvr>
                                        <p:cTn id="111" dur="1000"/>
                                        <p:tgtEl>
                                          <p:spTgt spid="4">
                                            <p:txEl>
                                              <p:pRg st="8" end="8"/>
                                            </p:txEl>
                                          </p:spTgt>
                                        </p:tgtEl>
                                      </p:cBhvr>
                                    </p:animEffect>
                                    <p:anim calcmode="lin" valueType="num">
                                      <p:cBhvr>
                                        <p:cTn id="11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4">
                                            <p:txEl>
                                              <p:pRg st="9" end="9"/>
                                            </p:txEl>
                                          </p:spTgt>
                                        </p:tgtEl>
                                        <p:attrNameLst>
                                          <p:attrName>style.visibility</p:attrName>
                                        </p:attrNameLst>
                                      </p:cBhvr>
                                      <p:to>
                                        <p:strVal val="visible"/>
                                      </p:to>
                                    </p:set>
                                    <p:animEffect transition="in" filter="fade">
                                      <p:cBhvr>
                                        <p:cTn id="118" dur="1000"/>
                                        <p:tgtEl>
                                          <p:spTgt spid="4">
                                            <p:txEl>
                                              <p:pRg st="9" end="9"/>
                                            </p:txEl>
                                          </p:spTgt>
                                        </p:tgtEl>
                                      </p:cBhvr>
                                    </p:animEffect>
                                    <p:anim calcmode="lin" valueType="num">
                                      <p:cBhvr>
                                        <p:cTn id="11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2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Root Mean Square (</a:t>
            </a:r>
            <a:r>
              <a:rPr lang="en-US" dirty="0" err="1">
                <a:effectLst/>
              </a:rPr>
              <a:t>rms</a:t>
            </a:r>
            <a:r>
              <a:rPr lang="en-US" dirty="0">
                <a:effectLst/>
              </a:rPr>
              <a:t>) Speed</a:t>
            </a:r>
            <a:endParaRPr lang="en-IN"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913795" y="2096063"/>
                <a:ext cx="10353762" cy="4261193"/>
              </a:xfrm>
            </p:spPr>
            <p:txBody>
              <a:bodyPr/>
              <a:lstStyle/>
              <a:p>
                <a:pPr>
                  <a:buFont typeface="Wingdings" panose="05000000000000000000" pitchFamily="2" charset="2"/>
                  <a:buChar char="q"/>
                </a:pPr>
                <a:r>
                  <a:rPr lang="en-IN" dirty="0" smtClean="0">
                    <a:effectLst/>
                  </a:rPr>
                  <a:t> since, p </a:t>
                </a:r>
                <a:r>
                  <a:rPr lang="en-IN" dirty="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3</m:t>
                        </m:r>
                      </m:den>
                    </m:f>
                    <m:r>
                      <a:rPr lang="en-IN" i="1">
                        <a:effectLst/>
                        <a:latin typeface="Cambria Math" panose="02040503050406030204" pitchFamily="18" charset="0"/>
                      </a:rPr>
                      <m:t> </m:t>
                    </m:r>
                    <m:f>
                      <m:fPr>
                        <m:ctrlPr>
                          <a:rPr lang="en-IN" i="1">
                            <a:effectLst/>
                            <a:latin typeface="Cambria Math" panose="02040503050406030204" pitchFamily="18" charset="0"/>
                          </a:rPr>
                        </m:ctrlPr>
                      </m:fPr>
                      <m:num>
                        <m:r>
                          <a:rPr lang="en-IN" i="1">
                            <a:effectLst/>
                            <a:latin typeface="Cambria Math" panose="02040503050406030204" pitchFamily="18" charset="0"/>
                          </a:rPr>
                          <m:t>𝑁𝑚</m:t>
                        </m:r>
                      </m:num>
                      <m:den>
                        <m:r>
                          <a:rPr lang="en-IN" i="1">
                            <a:effectLst/>
                            <a:latin typeface="Cambria Math" panose="02040503050406030204" pitchFamily="18" charset="0"/>
                          </a:rPr>
                          <m:t>𝑉</m:t>
                        </m:r>
                      </m:den>
                    </m:f>
                  </m:oMath>
                </a14:m>
                <a:r>
                  <a:rPr lang="en-IN" dirty="0">
                    <a:effectLst/>
                  </a:rPr>
                  <a:t> </a:t>
                </a:r>
                <a14:m>
                  <m:oMath xmlns:m="http://schemas.openxmlformats.org/officeDocument/2006/math">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r>
                  <a:rPr lang="en-IN" dirty="0" smtClean="0"/>
                  <a:t>   =&gt; </a:t>
                </a:r>
                <a14:m>
                  <m:oMath xmlns:m="http://schemas.openxmlformats.org/officeDocument/2006/math">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r>
                  <a:rPr lang="en-IN" dirty="0" smtClean="0"/>
                  <a:t>=</a:t>
                </a:r>
                <a14:m>
                  <m:oMath xmlns:m="http://schemas.openxmlformats.org/officeDocument/2006/math">
                    <m:f>
                      <m:fPr>
                        <m:ctrlPr>
                          <a:rPr lang="en-IN" i="1" dirty="0" smtClean="0">
                            <a:latin typeface="Cambria Math" panose="02040503050406030204" pitchFamily="18" charset="0"/>
                          </a:rPr>
                        </m:ctrlPr>
                      </m:fPr>
                      <m:num>
                        <m:r>
                          <a:rPr lang="en-IN" b="0" i="1" dirty="0" smtClean="0">
                            <a:latin typeface="Cambria Math" panose="02040503050406030204" pitchFamily="18" charset="0"/>
                          </a:rPr>
                          <m:t>3</m:t>
                        </m:r>
                        <m:r>
                          <a:rPr lang="en-IN" b="0" i="1" dirty="0" smtClean="0">
                            <a:latin typeface="Cambria Math" panose="02040503050406030204" pitchFamily="18" charset="0"/>
                          </a:rPr>
                          <m:t>𝑃𝑉</m:t>
                        </m:r>
                      </m:num>
                      <m:den>
                        <m:r>
                          <a:rPr lang="en-IN" b="0" i="1" dirty="0" smtClean="0">
                            <a:latin typeface="Cambria Math" panose="02040503050406030204" pitchFamily="18" charset="0"/>
                          </a:rPr>
                          <m:t>𝑁𝑚</m:t>
                        </m:r>
                      </m:den>
                    </m:f>
                  </m:oMath>
                </a14:m>
                <a:r>
                  <a:rPr lang="en-IN" dirty="0" smtClean="0"/>
                  <a:t>  </a:t>
                </a:r>
              </a:p>
              <a:p>
                <a:pPr>
                  <a:buFont typeface="Wingdings" panose="05000000000000000000" pitchFamily="2" charset="2"/>
                  <a:buChar char="q"/>
                </a:pPr>
                <a:r>
                  <a:rPr lang="en-IN" dirty="0"/>
                  <a:t> </a:t>
                </a:r>
                <a:r>
                  <a:rPr lang="en-IN" dirty="0" smtClean="0"/>
                  <a:t>  but PV=</a:t>
                </a:r>
                <a:r>
                  <a:rPr lang="en-IN" dirty="0" err="1" smtClean="0"/>
                  <a:t>nRT</a:t>
                </a:r>
                <a:r>
                  <a:rPr lang="en-IN" dirty="0"/>
                  <a:t> </a:t>
                </a:r>
                <a:r>
                  <a:rPr lang="en-IN" dirty="0" smtClean="0"/>
                  <a:t>       =&gt; </a:t>
                </a:r>
                <a14:m>
                  <m:oMath xmlns:m="http://schemas.openxmlformats.org/officeDocument/2006/math">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m:t>
                        </m:r>
                        <m:r>
                          <m:rPr>
                            <m:nor/>
                          </m:rPr>
                          <a:rPr lang="en-IN" dirty="0"/>
                          <m:t>nRT</m:t>
                        </m:r>
                      </m:num>
                      <m:den>
                        <m:r>
                          <a:rPr lang="en-IN" i="1" dirty="0">
                            <a:latin typeface="Cambria Math" panose="02040503050406030204" pitchFamily="18" charset="0"/>
                          </a:rPr>
                          <m:t>𝑁𝑚</m:t>
                        </m:r>
                      </m:den>
                    </m:f>
                  </m:oMath>
                </a14:m>
                <a:r>
                  <a:rPr lang="en-IN" dirty="0" smtClean="0"/>
                  <a:t>   =    </a:t>
                </a:r>
                <a14:m>
                  <m:oMath xmlns:m="http://schemas.openxmlformats.org/officeDocument/2006/math">
                    <m:f>
                      <m:fPr>
                        <m:ctrlPr>
                          <a:rPr lang="en-IN" i="1" dirty="0" smtClean="0">
                            <a:latin typeface="Cambria Math" panose="02040503050406030204" pitchFamily="18" charset="0"/>
                          </a:rPr>
                        </m:ctrlPr>
                      </m:fPr>
                      <m:num>
                        <m:r>
                          <a:rPr lang="en-IN" i="1" dirty="0">
                            <a:latin typeface="Cambria Math" panose="02040503050406030204" pitchFamily="18" charset="0"/>
                          </a:rPr>
                          <m:t>3</m:t>
                        </m:r>
                        <m:r>
                          <m:rPr>
                            <m:nor/>
                          </m:rPr>
                          <a:rPr lang="en-IN" b="0" i="0" dirty="0" smtClean="0">
                            <a:latin typeface="Cambria Math" panose="02040503050406030204" pitchFamily="18" charset="0"/>
                          </a:rPr>
                          <m:t>N</m:t>
                        </m:r>
                        <m:r>
                          <m:rPr>
                            <m:nor/>
                          </m:rPr>
                          <a:rPr lang="en-IN" dirty="0"/>
                          <m:t>RT</m:t>
                        </m:r>
                      </m:num>
                      <m:den>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𝐴</m:t>
                            </m:r>
                          </m:sub>
                        </m:sSub>
                        <m:r>
                          <a:rPr lang="en-IN" i="1" dirty="0">
                            <a:latin typeface="Cambria Math" panose="02040503050406030204" pitchFamily="18" charset="0"/>
                          </a:rPr>
                          <m:t>𝑁𝑚</m:t>
                        </m:r>
                      </m:den>
                    </m:f>
                  </m:oMath>
                </a14:m>
                <a:r>
                  <a:rPr lang="en-IN" dirty="0"/>
                  <a:t> </a:t>
                </a:r>
                <a:r>
                  <a:rPr lang="en-IN" dirty="0" smtClean="0"/>
                  <a:t>  =       </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m:t>
                        </m:r>
                        <m:r>
                          <m:rPr>
                            <m:nor/>
                          </m:rPr>
                          <a:rPr lang="en-IN" dirty="0"/>
                          <m:t>RT</m:t>
                        </m:r>
                      </m:num>
                      <m:den>
                        <m:sSub>
                          <m:sSubPr>
                            <m:ctrlPr>
                              <a:rPr lang="en-IN" i="1" dirty="0">
                                <a:latin typeface="Cambria Math" panose="02040503050406030204" pitchFamily="18" charset="0"/>
                              </a:rPr>
                            </m:ctrlPr>
                          </m:sSubPr>
                          <m:e>
                            <m:r>
                              <a:rPr lang="en-IN" i="1" dirty="0">
                                <a:latin typeface="Cambria Math" panose="02040503050406030204" pitchFamily="18" charset="0"/>
                              </a:rPr>
                              <m:t>𝑁</m:t>
                            </m:r>
                          </m:e>
                          <m:sub>
                            <m:r>
                              <a:rPr lang="en-IN" i="1" dirty="0">
                                <a:latin typeface="Cambria Math" panose="02040503050406030204" pitchFamily="18" charset="0"/>
                              </a:rPr>
                              <m:t>𝐴</m:t>
                            </m:r>
                          </m:sub>
                        </m:sSub>
                        <m:r>
                          <a:rPr lang="en-IN" i="1" dirty="0">
                            <a:latin typeface="Cambria Math" panose="02040503050406030204" pitchFamily="18" charset="0"/>
                          </a:rPr>
                          <m:t>𝑚</m:t>
                        </m:r>
                      </m:den>
                    </m:f>
                  </m:oMath>
                </a14:m>
                <a:r>
                  <a:rPr lang="en-IN" dirty="0"/>
                  <a:t> </a:t>
                </a:r>
                <a:r>
                  <a:rPr lang="en-IN" dirty="0" smtClean="0"/>
                  <a:t>     (since, n=N/</a:t>
                </a:r>
                <a14:m>
                  <m:oMath xmlns:m="http://schemas.openxmlformats.org/officeDocument/2006/math">
                    <m:sSub>
                      <m:sSubPr>
                        <m:ctrlPr>
                          <a:rPr lang="en-IN" i="1" dirty="0">
                            <a:latin typeface="Cambria Math" panose="02040503050406030204" pitchFamily="18" charset="0"/>
                          </a:rPr>
                        </m:ctrlPr>
                      </m:sSubPr>
                      <m:e>
                        <m:r>
                          <a:rPr lang="en-IN" i="1" dirty="0">
                            <a:latin typeface="Cambria Math" panose="02040503050406030204" pitchFamily="18" charset="0"/>
                          </a:rPr>
                          <m:t>𝑁</m:t>
                        </m:r>
                      </m:e>
                      <m:sub>
                        <m:r>
                          <a:rPr lang="en-IN" i="1" dirty="0">
                            <a:latin typeface="Cambria Math" panose="02040503050406030204" pitchFamily="18" charset="0"/>
                          </a:rPr>
                          <m:t>𝐴</m:t>
                        </m:r>
                      </m:sub>
                    </m:sSub>
                  </m:oMath>
                </a14:m>
                <a:r>
                  <a:rPr lang="en-IN" dirty="0" smtClean="0"/>
                  <a:t> )     </a:t>
                </a:r>
              </a:p>
              <a:p>
                <a:pPr>
                  <a:buFont typeface="Wingdings" panose="05000000000000000000" pitchFamily="2" charset="2"/>
                  <a:buChar char="q"/>
                </a:pPr>
                <a:r>
                  <a:rPr lang="en-IN" dirty="0"/>
                  <a:t> </a:t>
                </a:r>
                <a:r>
                  <a:rPr lang="en-IN" dirty="0" smtClean="0"/>
                  <a:t>taking square root on both side,</a:t>
                </a:r>
              </a:p>
              <a:p>
                <a:pPr marL="0" indent="0">
                  <a:buNone/>
                </a:pPr>
                <a:r>
                  <a:rPr lang="en-IN" dirty="0"/>
                  <a:t>	</a:t>
                </a:r>
                <a14:m>
                  <m:oMath xmlns:m="http://schemas.openxmlformats.org/officeDocument/2006/math">
                    <m:rad>
                      <m:radPr>
                        <m:degHide m:val="on"/>
                        <m:ctrlPr>
                          <a:rPr lang="en-IN" i="1" smtClean="0">
                            <a:latin typeface="Cambria Math" panose="02040503050406030204" pitchFamily="18" charset="0"/>
                          </a:rPr>
                        </m:ctrlPr>
                      </m:radPr>
                      <m:deg/>
                      <m:e>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e>
                    </m:rad>
                  </m:oMath>
                </a14:m>
                <a:r>
                  <a:rPr lang="en-IN" dirty="0" smtClean="0"/>
                  <a:t> = </a:t>
                </a:r>
                <a14:m>
                  <m:oMath xmlns:m="http://schemas.openxmlformats.org/officeDocument/2006/math">
                    <m:rad>
                      <m:radPr>
                        <m:degHide m:val="on"/>
                        <m:ctrlPr>
                          <a:rPr lang="en-IN" i="1" smtClean="0">
                            <a:latin typeface="Cambria Math" panose="02040503050406030204" pitchFamily="18" charset="0"/>
                          </a:rPr>
                        </m:ctrlPr>
                      </m:radPr>
                      <m:deg/>
                      <m:e>
                        <m:f>
                          <m:fPr>
                            <m:ctrlPr>
                              <a:rPr lang="en-IN" i="1" dirty="0">
                                <a:latin typeface="Cambria Math" panose="02040503050406030204" pitchFamily="18" charset="0"/>
                              </a:rPr>
                            </m:ctrlPr>
                          </m:fPr>
                          <m:num>
                            <m:r>
                              <a:rPr lang="en-IN" i="1" dirty="0">
                                <a:latin typeface="Cambria Math" panose="02040503050406030204" pitchFamily="18" charset="0"/>
                              </a:rPr>
                              <m:t>3</m:t>
                            </m:r>
                            <m:r>
                              <m:rPr>
                                <m:nor/>
                              </m:rPr>
                              <a:rPr lang="en-IN" dirty="0"/>
                              <m:t>RT</m:t>
                            </m:r>
                          </m:num>
                          <m:den>
                            <m:sSub>
                              <m:sSubPr>
                                <m:ctrlPr>
                                  <a:rPr lang="en-IN" i="1" dirty="0" smtClean="0">
                                    <a:latin typeface="Cambria Math" panose="02040503050406030204" pitchFamily="18" charset="0"/>
                                  </a:rPr>
                                </m:ctrlPr>
                              </m:sSubPr>
                              <m:e>
                                <m:r>
                                  <a:rPr lang="en-IN" i="1" dirty="0">
                                    <a:latin typeface="Cambria Math" panose="02040503050406030204" pitchFamily="18" charset="0"/>
                                  </a:rPr>
                                  <m:t>𝑁</m:t>
                                </m:r>
                              </m:e>
                              <m:sub>
                                <m:r>
                                  <a:rPr lang="en-IN" i="1" dirty="0">
                                    <a:latin typeface="Cambria Math" panose="02040503050406030204" pitchFamily="18" charset="0"/>
                                  </a:rPr>
                                  <m:t>𝐴</m:t>
                                </m:r>
                              </m:sub>
                            </m:sSub>
                            <m:r>
                              <a:rPr lang="en-IN" i="1" dirty="0">
                                <a:latin typeface="Cambria Math" panose="02040503050406030204" pitchFamily="18" charset="0"/>
                              </a:rPr>
                              <m:t>𝑚</m:t>
                            </m:r>
                          </m:den>
                        </m:f>
                      </m:e>
                    </m:rad>
                  </m:oMath>
                </a14:m>
                <a:r>
                  <a:rPr lang="en-IN" dirty="0" smtClean="0"/>
                  <a:t> </a:t>
                </a:r>
              </a:p>
              <a:p>
                <a:pPr marL="0" indent="0">
                  <a:buNone/>
                </a:pPr>
                <a:r>
                  <a:rPr lang="en-IN" dirty="0"/>
                  <a:t>	</a:t>
                </a:r>
                <a:r>
                  <a:rPr lang="en-IN" dirty="0" smtClean="0"/>
                  <a:t>but </a:t>
                </a:r>
                <a14:m>
                  <m:oMath xmlns:m="http://schemas.openxmlformats.org/officeDocument/2006/math">
                    <m:sSub>
                      <m:sSubPr>
                        <m:ctrlPr>
                          <a:rPr lang="en-IN" i="1" dirty="0">
                            <a:latin typeface="Cambria Math" panose="02040503050406030204" pitchFamily="18" charset="0"/>
                          </a:rPr>
                        </m:ctrlPr>
                      </m:sSubPr>
                      <m:e>
                        <m:r>
                          <a:rPr lang="en-IN" i="1" dirty="0">
                            <a:latin typeface="Cambria Math" panose="02040503050406030204" pitchFamily="18" charset="0"/>
                          </a:rPr>
                          <m:t>𝑁</m:t>
                        </m:r>
                      </m:e>
                      <m:sub>
                        <m:r>
                          <a:rPr lang="en-IN" i="1" dirty="0">
                            <a:latin typeface="Cambria Math" panose="02040503050406030204" pitchFamily="18" charset="0"/>
                          </a:rPr>
                          <m:t>𝐴</m:t>
                        </m:r>
                      </m:sub>
                    </m:sSub>
                    <m:r>
                      <a:rPr lang="en-IN" i="1" dirty="0">
                        <a:latin typeface="Cambria Math" panose="02040503050406030204" pitchFamily="18" charset="0"/>
                      </a:rPr>
                      <m:t>𝑚</m:t>
                    </m:r>
                  </m:oMath>
                </a14:m>
                <a:r>
                  <a:rPr lang="en-IN" dirty="0" smtClean="0"/>
                  <a:t> = molar mass of gas = </a:t>
                </a:r>
                <a14:m>
                  <m:oMath xmlns:m="http://schemas.openxmlformats.org/officeDocument/2006/math">
                    <m:sSub>
                      <m:sSubPr>
                        <m:ctrlPr>
                          <a:rPr lang="en-IN" i="1" dirty="0">
                            <a:latin typeface="Cambria Math" panose="02040503050406030204" pitchFamily="18" charset="0"/>
                          </a:rPr>
                        </m:ctrlPr>
                      </m:sSubPr>
                      <m:e>
                        <m:r>
                          <a:rPr lang="en-IN" b="0" i="1" dirty="0" smtClean="0">
                            <a:latin typeface="Cambria Math" panose="02040503050406030204" pitchFamily="18" charset="0"/>
                          </a:rPr>
                          <m:t>𝑀</m:t>
                        </m:r>
                      </m:e>
                      <m:sub>
                        <m:r>
                          <a:rPr lang="en-IN" b="0" i="1" dirty="0" smtClean="0">
                            <a:latin typeface="Cambria Math" panose="02040503050406030204" pitchFamily="18" charset="0"/>
                          </a:rPr>
                          <m:t>𝑜</m:t>
                        </m:r>
                      </m:sub>
                    </m:sSub>
                  </m:oMath>
                </a14:m>
                <a:r>
                  <a:rPr lang="en-IN" dirty="0" smtClean="0"/>
                  <a:t> and </a:t>
                </a:r>
                <a14:m>
                  <m:oMath xmlns:m="http://schemas.openxmlformats.org/officeDocument/2006/math">
                    <m:sSub>
                      <m:sSubPr>
                        <m:ctrlPr>
                          <a:rPr lang="en-IN" i="1" dirty="0">
                            <a:latin typeface="Cambria Math" panose="02040503050406030204" pitchFamily="18" charset="0"/>
                          </a:rPr>
                        </m:ctrlPr>
                      </m:sSubPr>
                      <m:e>
                        <m:r>
                          <a:rPr lang="en-IN" b="0" i="1" dirty="0" smtClean="0">
                            <a:latin typeface="Cambria Math" panose="02040503050406030204" pitchFamily="18" charset="0"/>
                          </a:rPr>
                          <m:t>𝑉</m:t>
                        </m:r>
                      </m:e>
                      <m:sub>
                        <m:r>
                          <a:rPr lang="en-IN" b="0" i="1" dirty="0" smtClean="0">
                            <a:latin typeface="Cambria Math" panose="02040503050406030204" pitchFamily="18" charset="0"/>
                          </a:rPr>
                          <m:t>𝑟𝑚𝑠</m:t>
                        </m:r>
                      </m:sub>
                    </m:sSub>
                  </m:oMath>
                </a14:m>
                <a:r>
                  <a:rPr lang="en-IN" dirty="0" smtClean="0"/>
                  <a:t>= </a:t>
                </a:r>
                <a14:m>
                  <m:oMath xmlns:m="http://schemas.openxmlformats.org/officeDocument/2006/math">
                    <m:rad>
                      <m:radPr>
                        <m:degHide m:val="on"/>
                        <m:ctrlPr>
                          <a:rPr lang="en-IN" i="1">
                            <a:latin typeface="Cambria Math" panose="02040503050406030204" pitchFamily="18" charset="0"/>
                          </a:rPr>
                        </m:ctrlPr>
                      </m:radPr>
                      <m:deg/>
                      <m:e>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e>
                    </m:rad>
                  </m:oMath>
                </a14:m>
                <a:endParaRPr lang="en-IN" dirty="0" smtClean="0"/>
              </a:p>
              <a:p>
                <a:pPr marL="0" indent="0">
                  <a:buNone/>
                </a:pPr>
                <a:r>
                  <a:rPr lang="en-IN" dirty="0"/>
                  <a:t>	</a:t>
                </a:r>
                <a:r>
                  <a:rPr lang="en-IN" dirty="0" smtClean="0"/>
                  <a:t>hence </a:t>
                </a:r>
                <a14:m>
                  <m:oMath xmlns:m="http://schemas.openxmlformats.org/officeDocument/2006/math">
                    <m:sSub>
                      <m:sSubPr>
                        <m:ctrlPr>
                          <a:rPr lang="en-IN" i="1" dirty="0">
                            <a:latin typeface="Cambria Math" panose="02040503050406030204" pitchFamily="18" charset="0"/>
                          </a:rPr>
                        </m:ctrlPr>
                      </m:sSubPr>
                      <m:e>
                        <m:r>
                          <a:rPr lang="en-IN" i="1" dirty="0">
                            <a:latin typeface="Cambria Math" panose="02040503050406030204" pitchFamily="18" charset="0"/>
                          </a:rPr>
                          <m:t>𝑉</m:t>
                        </m:r>
                      </m:e>
                      <m:sub>
                        <m:r>
                          <a:rPr lang="en-IN" i="1" dirty="0">
                            <a:latin typeface="Cambria Math" panose="02040503050406030204" pitchFamily="18" charset="0"/>
                          </a:rPr>
                          <m:t>𝑟𝑚𝑠</m:t>
                        </m:r>
                      </m:sub>
                    </m:sSub>
                  </m:oMath>
                </a14:m>
                <a:r>
                  <a:rPr lang="en-IN" dirty="0" smtClean="0"/>
                  <a:t>= </a:t>
                </a:r>
                <a14:m>
                  <m:oMath xmlns:m="http://schemas.openxmlformats.org/officeDocument/2006/math">
                    <m:rad>
                      <m:radPr>
                        <m:degHide m:val="on"/>
                        <m:ctrlPr>
                          <a:rPr lang="en-IN" i="1">
                            <a:latin typeface="Cambria Math" panose="02040503050406030204" pitchFamily="18" charset="0"/>
                          </a:rPr>
                        </m:ctrlPr>
                      </m:radPr>
                      <m:deg/>
                      <m:e>
                        <m:f>
                          <m:fPr>
                            <m:ctrlPr>
                              <a:rPr lang="en-IN" i="1" dirty="0">
                                <a:latin typeface="Cambria Math" panose="02040503050406030204" pitchFamily="18" charset="0"/>
                              </a:rPr>
                            </m:ctrlPr>
                          </m:fPr>
                          <m:num>
                            <m:r>
                              <a:rPr lang="en-IN" i="1" dirty="0">
                                <a:latin typeface="Cambria Math" panose="02040503050406030204" pitchFamily="18" charset="0"/>
                              </a:rPr>
                              <m:t>3</m:t>
                            </m:r>
                            <m:r>
                              <m:rPr>
                                <m:nor/>
                              </m:rPr>
                              <a:rPr lang="en-IN" dirty="0"/>
                              <m:t>RT</m:t>
                            </m:r>
                          </m:num>
                          <m:den>
                            <m:sSub>
                              <m:sSubPr>
                                <m:ctrlPr>
                                  <a:rPr lang="en-IN" i="1" dirty="0">
                                    <a:latin typeface="Cambria Math" panose="02040503050406030204" pitchFamily="18" charset="0"/>
                                  </a:rPr>
                                </m:ctrlPr>
                              </m:sSubPr>
                              <m:e>
                                <m:r>
                                  <a:rPr lang="en-IN" i="1" dirty="0">
                                    <a:latin typeface="Cambria Math" panose="02040503050406030204" pitchFamily="18" charset="0"/>
                                  </a:rPr>
                                  <m:t>𝑀</m:t>
                                </m:r>
                              </m:e>
                              <m:sub>
                                <m:r>
                                  <a:rPr lang="en-IN" i="1" dirty="0">
                                    <a:latin typeface="Cambria Math" panose="02040503050406030204" pitchFamily="18" charset="0"/>
                                  </a:rPr>
                                  <m:t>𝑜</m:t>
                                </m:r>
                              </m:sub>
                            </m:sSub>
                          </m:den>
                        </m:f>
                      </m:e>
                    </m:rad>
                  </m:oMath>
                </a14:m>
                <a:r>
                  <a:rPr lang="en-IN"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913795" y="2096063"/>
                <a:ext cx="10353762" cy="4261193"/>
              </a:xfrm>
              <a:blipFill>
                <a:blip r:embed="rId2"/>
                <a:stretch>
                  <a:fillRect l="-648"/>
                </a:stretch>
              </a:blipFill>
            </p:spPr>
            <p:txBody>
              <a:bodyPr/>
              <a:lstStyle/>
              <a:p>
                <a:r>
                  <a:rPr lang="en-IN">
                    <a:noFill/>
                  </a:rPr>
                  <a:t> </a:t>
                </a:r>
              </a:p>
            </p:txBody>
          </p:sp>
        </mc:Fallback>
      </mc:AlternateContent>
    </p:spTree>
    <p:extLst>
      <p:ext uri="{BB962C8B-B14F-4D97-AF65-F5344CB8AC3E}">
        <p14:creationId xmlns:p14="http://schemas.microsoft.com/office/powerpoint/2010/main" val="8856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91886"/>
            <a:ext cx="10353761" cy="870857"/>
          </a:xfrm>
        </p:spPr>
        <p:txBody>
          <a:bodyPr>
            <a:normAutofit fontScale="90000"/>
          </a:bodyPr>
          <a:lstStyle/>
          <a:p>
            <a:r>
              <a:rPr lang="en-US" dirty="0">
                <a:effectLst/>
              </a:rPr>
              <a:t>Interpretation of Temperature in Kinetic Theory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51" y="1611086"/>
                <a:ext cx="10910506" cy="5155474"/>
              </a:xfrm>
            </p:spPr>
            <p:txBody>
              <a:bodyPr>
                <a:normAutofit/>
              </a:bodyPr>
              <a:lstStyle/>
              <a:p>
                <a:pPr>
                  <a:buFont typeface="Wingdings" panose="05000000000000000000" pitchFamily="2" charset="2"/>
                  <a:buChar char="q"/>
                </a:pPr>
                <a:r>
                  <a:rPr lang="en-IN" dirty="0" smtClean="0"/>
                  <a:t>Since      </a:t>
                </a:r>
                <a:r>
                  <a:rPr lang="en-IN" dirty="0">
                    <a:effectLst/>
                  </a:rPr>
                  <a:t>P</a:t>
                </a:r>
                <a:r>
                  <a:rPr lang="en-IN" dirty="0" smtClean="0">
                    <a:effectLst/>
                  </a:rPr>
                  <a:t>V </a:t>
                </a:r>
                <a:r>
                  <a:rPr lang="en-IN" dirty="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3</m:t>
                        </m:r>
                      </m:den>
                    </m:f>
                    <m:r>
                      <a:rPr lang="en-IN" b="0" i="1" smtClean="0">
                        <a:effectLst/>
                        <a:latin typeface="Cambria Math" panose="02040503050406030204" pitchFamily="18" charset="0"/>
                      </a:rPr>
                      <m:t> </m:t>
                    </m:r>
                    <m:r>
                      <a:rPr lang="en-IN" b="0" i="1" smtClean="0">
                        <a:effectLst/>
                        <a:latin typeface="Cambria Math" panose="02040503050406030204" pitchFamily="18" charset="0"/>
                      </a:rPr>
                      <m:t>𝑁𝑚</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r>
                  <a:rPr lang="en-IN" dirty="0" smtClean="0"/>
                  <a:t>  =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2</m:t>
                        </m:r>
                      </m:num>
                      <m:den>
                        <m:r>
                          <a:rPr lang="en-IN" i="1">
                            <a:effectLst/>
                            <a:latin typeface="Cambria Math" panose="02040503050406030204" pitchFamily="18" charset="0"/>
                          </a:rPr>
                          <m:t>3</m:t>
                        </m:r>
                      </m:den>
                    </m:f>
                    <m:r>
                      <a:rPr lang="en-IN" i="1">
                        <a:effectLst/>
                        <a:latin typeface="Cambria Math" panose="02040503050406030204" pitchFamily="18" charset="0"/>
                      </a:rPr>
                      <m:t> </m:t>
                    </m:r>
                    <m:r>
                      <a:rPr lang="en-IN" i="1">
                        <a:effectLst/>
                        <a:latin typeface="Cambria Math" panose="02040503050406030204" pitchFamily="18" charset="0"/>
                      </a:rPr>
                      <m:t>𝑁</m:t>
                    </m:r>
                    <m:r>
                      <a:rPr lang="en-IN" i="1" smtClean="0">
                        <a:effectLst/>
                        <a:latin typeface="Cambria Math" panose="02040503050406030204" pitchFamily="18" charset="0"/>
                      </a:rPr>
                      <m:t>.</m:t>
                    </m:r>
                  </m:oMath>
                </a14:m>
                <a:r>
                  <a:rPr lang="en-IN" dirty="0" smtClean="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b="0" i="1" smtClean="0">
                            <a:effectLst/>
                            <a:latin typeface="Cambria Math" panose="02040503050406030204" pitchFamily="18" charset="0"/>
                          </a:rPr>
                          <m:t>2</m:t>
                        </m:r>
                      </m:den>
                    </m:f>
                  </m:oMath>
                </a14:m>
                <a:r>
                  <a:rPr lang="en-IN" dirty="0" smtClean="0"/>
                  <a:t> </a:t>
                </a:r>
                <a14:m>
                  <m:oMath xmlns:m="http://schemas.openxmlformats.org/officeDocument/2006/math">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endParaRPr lang="en-IN" dirty="0" smtClean="0"/>
              </a:p>
              <a:p>
                <a:pPr marL="0" indent="0">
                  <a:buNone/>
                </a:pPr>
                <a:r>
                  <a:rPr lang="en-IN" dirty="0"/>
                  <a:t> </a:t>
                </a:r>
                <a:r>
                  <a:rPr lang="en-IN" dirty="0" smtClean="0"/>
                  <a:t>  where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oMath>
                </a14:m>
                <a:r>
                  <a:rPr lang="en-IN" dirty="0"/>
                  <a:t> </a:t>
                </a:r>
                <a14:m>
                  <m:oMath xmlns:m="http://schemas.openxmlformats.org/officeDocument/2006/math">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r>
                  <a:rPr lang="en-IN" dirty="0" smtClean="0"/>
                  <a:t>= K.E. per molecule.</a:t>
                </a:r>
              </a:p>
              <a:p>
                <a:pPr>
                  <a:buFont typeface="Wingdings" panose="05000000000000000000" pitchFamily="2" charset="2"/>
                  <a:buChar char="q"/>
                </a:pPr>
                <a:r>
                  <a:rPr lang="en-IN" dirty="0" smtClean="0"/>
                  <a:t> </a:t>
                </a:r>
                <a:r>
                  <a:rPr lang="en-US" dirty="0" smtClean="0">
                    <a:effectLst/>
                  </a:rPr>
                  <a:t>In</a:t>
                </a:r>
                <a:r>
                  <a:rPr lang="en-IN" dirty="0">
                    <a:effectLst/>
                  </a:rPr>
                  <a:t> </a:t>
                </a:r>
                <a:r>
                  <a:rPr lang="en-US" dirty="0" smtClean="0">
                    <a:effectLst/>
                  </a:rPr>
                  <a:t>an </a:t>
                </a:r>
                <a:r>
                  <a:rPr lang="en-US" dirty="0">
                    <a:effectLst/>
                  </a:rPr>
                  <a:t>ideal gas, the molecules are </a:t>
                </a:r>
                <a:r>
                  <a:rPr lang="en-US" dirty="0" smtClean="0">
                    <a:effectLst/>
                  </a:rPr>
                  <a:t>non-interacting, </a:t>
                </a:r>
                <a:r>
                  <a:rPr lang="en-US" dirty="0">
                    <a:effectLst/>
                  </a:rPr>
                  <a:t>hence there is no potential energy </a:t>
                </a:r>
                <a:r>
                  <a:rPr lang="en-US" dirty="0" smtClean="0">
                    <a:effectLst/>
                  </a:rPr>
                  <a:t>term</a:t>
                </a:r>
              </a:p>
              <a:p>
                <a:pPr>
                  <a:buFont typeface="Wingdings" panose="05000000000000000000" pitchFamily="2" charset="2"/>
                  <a:buChar char="q"/>
                </a:pPr>
                <a:r>
                  <a:rPr lang="en-US" dirty="0">
                    <a:effectLst/>
                  </a:rPr>
                  <a:t>Thus, the internal </a:t>
                </a:r>
                <a:r>
                  <a:rPr lang="en-US" dirty="0" smtClean="0">
                    <a:effectLst/>
                  </a:rPr>
                  <a:t>energy </a:t>
                </a:r>
                <a:r>
                  <a:rPr lang="en-US" dirty="0">
                    <a:effectLst/>
                  </a:rPr>
                  <a:t>of an ideal gas </a:t>
                </a:r>
                <a:r>
                  <a:rPr lang="en-US" dirty="0" smtClean="0">
                    <a:effectLst/>
                  </a:rPr>
                  <a:t>is </a:t>
                </a:r>
                <a:r>
                  <a:rPr lang="en-US" dirty="0">
                    <a:effectLst/>
                  </a:rPr>
                  <a:t>purely </a:t>
                </a:r>
                <a:r>
                  <a:rPr lang="en-US" dirty="0" smtClean="0">
                    <a:effectLst/>
                  </a:rPr>
                  <a:t>kinetic</a:t>
                </a:r>
              </a:p>
              <a:p>
                <a:pPr>
                  <a:buFont typeface="Wingdings" panose="05000000000000000000" pitchFamily="2" charset="2"/>
                  <a:buChar char="q"/>
                </a:pPr>
                <a:r>
                  <a:rPr lang="en-US" dirty="0">
                    <a:effectLst/>
                  </a:rPr>
                  <a:t> </a:t>
                </a:r>
                <a:r>
                  <a:rPr lang="en-US" dirty="0" smtClean="0">
                    <a:effectLst/>
                  </a:rPr>
                  <a:t>hence,  </a:t>
                </a:r>
                <a:r>
                  <a:rPr lang="en-US" dirty="0">
                    <a:effectLst/>
                  </a:rPr>
                  <a:t>average total energy </a:t>
                </a:r>
                <a:r>
                  <a:rPr lang="en-US" i="1" dirty="0">
                    <a:effectLst/>
                  </a:rPr>
                  <a:t>E</a:t>
                </a:r>
                <a:r>
                  <a:rPr lang="en-US" dirty="0">
                    <a:effectLst/>
                  </a:rPr>
                  <a:t>, therefore, </a:t>
                </a:r>
                <a:r>
                  <a:rPr lang="en-US" dirty="0" smtClean="0">
                    <a:effectLst/>
                  </a:rPr>
                  <a:t>is E= </a:t>
                </a:r>
                <a14:m>
                  <m:oMath xmlns:m="http://schemas.openxmlformats.org/officeDocument/2006/math">
                    <m:r>
                      <a:rPr lang="en-IN" i="1">
                        <a:effectLst/>
                        <a:latin typeface="Cambria Math" panose="02040503050406030204" pitchFamily="18" charset="0"/>
                      </a:rPr>
                      <m:t>𝑁</m:t>
                    </m:r>
                    <m:r>
                      <a:rPr lang="en-IN" i="1">
                        <a:effectLst/>
                        <a:latin typeface="Cambria Math" panose="02040503050406030204" pitchFamily="18" charset="0"/>
                      </a:rPr>
                      <m:t>.</m:t>
                    </m:r>
                  </m:oMath>
                </a14:m>
                <a:r>
                  <a:rPr lang="en-IN" dirty="0"/>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1</m:t>
                        </m:r>
                      </m:num>
                      <m:den>
                        <m:r>
                          <a:rPr lang="en-IN" i="1">
                            <a:effectLst/>
                            <a:latin typeface="Cambria Math" panose="02040503050406030204" pitchFamily="18" charset="0"/>
                          </a:rPr>
                          <m:t>2</m:t>
                        </m:r>
                      </m:den>
                    </m:f>
                  </m:oMath>
                </a14:m>
                <a:r>
                  <a:rPr lang="en-IN" dirty="0"/>
                  <a:t> </a:t>
                </a:r>
                <a14:m>
                  <m:oMath xmlns:m="http://schemas.openxmlformats.org/officeDocument/2006/math">
                    <m:r>
                      <a:rPr lang="en-IN" i="1">
                        <a:effectLst/>
                        <a:latin typeface="Cambria Math" panose="02040503050406030204" pitchFamily="18" charset="0"/>
                      </a:rPr>
                      <m:t>𝑚</m:t>
                    </m:r>
                    <m:sSup>
                      <m:sSupPr>
                        <m:ctrlPr>
                          <a:rPr lang="en-IN" i="1">
                            <a:effectLst/>
                            <a:latin typeface="Cambria Math" panose="02040503050406030204" pitchFamily="18" charset="0"/>
                          </a:rPr>
                        </m:ctrlPr>
                      </m:sSupPr>
                      <m:e>
                        <m:acc>
                          <m:accPr>
                            <m:chr m:val="̅"/>
                            <m:ctrlPr>
                              <a:rPr lang="en-IN" i="1">
                                <a:effectLst/>
                                <a:latin typeface="Cambria Math" panose="02040503050406030204" pitchFamily="18" charset="0"/>
                              </a:rPr>
                            </m:ctrlPr>
                          </m:accPr>
                          <m:e>
                            <m:r>
                              <a:rPr lang="en-IN" i="1">
                                <a:effectLst/>
                                <a:latin typeface="Cambria Math" panose="02040503050406030204" pitchFamily="18" charset="0"/>
                              </a:rPr>
                              <m:t>𝑉</m:t>
                            </m:r>
                          </m:e>
                        </m:acc>
                      </m:e>
                      <m:sup>
                        <m:r>
                          <a:rPr lang="en-IN" i="1">
                            <a:effectLst/>
                            <a:latin typeface="Cambria Math" panose="02040503050406030204" pitchFamily="18" charset="0"/>
                          </a:rPr>
                          <m:t>2</m:t>
                        </m:r>
                      </m:sup>
                    </m:sSup>
                  </m:oMath>
                </a14:m>
                <a:endParaRPr lang="en-IN" dirty="0" smtClean="0">
                  <a:effectLst/>
                </a:endParaRPr>
              </a:p>
              <a:p>
                <a:pPr marL="0" indent="0">
                  <a:buNone/>
                </a:pPr>
                <a:r>
                  <a:rPr lang="en-IN" dirty="0">
                    <a:effectLst/>
                  </a:rPr>
                  <a:t>	</a:t>
                </a:r>
                <a:r>
                  <a:rPr lang="en-IN" dirty="0" smtClean="0">
                    <a:effectLst/>
                  </a:rPr>
                  <a:t>=&gt; PV=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2</m:t>
                        </m:r>
                      </m:num>
                      <m:den>
                        <m:r>
                          <a:rPr lang="en-IN" i="1">
                            <a:effectLst/>
                            <a:latin typeface="Cambria Math" panose="02040503050406030204" pitchFamily="18" charset="0"/>
                          </a:rPr>
                          <m:t>3</m:t>
                        </m:r>
                      </m:den>
                    </m:f>
                  </m:oMath>
                </a14:m>
                <a:r>
                  <a:rPr lang="en-IN" dirty="0" smtClean="0">
                    <a:effectLst/>
                  </a:rPr>
                  <a:t>. E</a:t>
                </a:r>
              </a:p>
              <a:p>
                <a:pPr>
                  <a:buFont typeface="Wingdings" panose="05000000000000000000" pitchFamily="2" charset="2"/>
                  <a:buChar char="q"/>
                </a:pPr>
                <a:r>
                  <a:rPr lang="en-IN" dirty="0" smtClean="0">
                    <a:effectLst/>
                  </a:rPr>
                  <a:t> using ideal gas equation, PV= </a:t>
                </a:r>
                <a:r>
                  <a:rPr lang="en-US" i="1" dirty="0">
                    <a:effectLst/>
                  </a:rPr>
                  <a:t>N</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r>
                  <a:rPr lang="en-US" i="1" dirty="0" smtClean="0">
                    <a:effectLst/>
                  </a:rPr>
                  <a:t>=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2</m:t>
                        </m:r>
                      </m:num>
                      <m:den>
                        <m:r>
                          <a:rPr lang="en-IN" i="1">
                            <a:effectLst/>
                            <a:latin typeface="Cambria Math" panose="02040503050406030204" pitchFamily="18" charset="0"/>
                          </a:rPr>
                          <m:t>3</m:t>
                        </m:r>
                      </m:den>
                    </m:f>
                  </m:oMath>
                </a14:m>
                <a:r>
                  <a:rPr lang="en-IN" dirty="0">
                    <a:effectLst/>
                  </a:rPr>
                  <a:t>. </a:t>
                </a:r>
                <a:r>
                  <a:rPr lang="en-IN" dirty="0" smtClean="0">
                    <a:effectLst/>
                  </a:rPr>
                  <a:t>E   =&gt; E=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3</m:t>
                        </m:r>
                      </m:num>
                      <m:den>
                        <m:r>
                          <a:rPr lang="en-IN" b="0" i="1" smtClean="0">
                            <a:effectLst/>
                            <a:latin typeface="Cambria Math" panose="02040503050406030204" pitchFamily="18" charset="0"/>
                          </a:rPr>
                          <m:t>2</m:t>
                        </m:r>
                      </m:den>
                    </m:f>
                  </m:oMath>
                </a14:m>
                <a:r>
                  <a:rPr lang="en-US" i="1" dirty="0">
                    <a:effectLst/>
                  </a:rPr>
                  <a:t>N</a:t>
                </a:r>
                <a14:m>
                  <m:oMath xmlns:m="http://schemas.openxmlformats.org/officeDocument/2006/math">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smtClean="0">
                    <a:effectLst/>
                  </a:rPr>
                  <a:t>T  =&gt;    </a:t>
                </a:r>
                <a14:m>
                  <m:oMath xmlns:m="http://schemas.openxmlformats.org/officeDocument/2006/math">
                    <m:f>
                      <m:fPr>
                        <m:ctrlPr>
                          <a:rPr lang="en-IN" i="1">
                            <a:effectLst/>
                            <a:latin typeface="Cambria Math" panose="02040503050406030204" pitchFamily="18" charset="0"/>
                          </a:rPr>
                        </m:ctrlPr>
                      </m:fPr>
                      <m:num>
                        <m:r>
                          <a:rPr lang="en-IN" b="0" i="1" smtClean="0">
                            <a:effectLst/>
                            <a:latin typeface="Cambria Math" panose="02040503050406030204" pitchFamily="18" charset="0"/>
                          </a:rPr>
                          <m:t>𝐸</m:t>
                        </m:r>
                      </m:num>
                      <m:den>
                        <m:r>
                          <a:rPr lang="en-IN" b="0" i="1" smtClean="0">
                            <a:effectLst/>
                            <a:latin typeface="Cambria Math" panose="02040503050406030204" pitchFamily="18" charset="0"/>
                          </a:rPr>
                          <m:t>𝑁</m:t>
                        </m:r>
                      </m:den>
                    </m:f>
                  </m:oMath>
                </a14:m>
                <a:r>
                  <a:rPr lang="en-US" i="1" dirty="0" smtClean="0">
                    <a:effectLst/>
                  </a:rPr>
                  <a:t> = </a:t>
                </a:r>
                <a14:m>
                  <m:oMath xmlns:m="http://schemas.openxmlformats.org/officeDocument/2006/math">
                    <m:f>
                      <m:fPr>
                        <m:ctrlPr>
                          <a:rPr lang="en-IN" i="1">
                            <a:effectLst/>
                            <a:latin typeface="Cambria Math" panose="02040503050406030204" pitchFamily="18" charset="0"/>
                          </a:rPr>
                        </m:ctrlPr>
                      </m:fPr>
                      <m:num>
                        <m:r>
                          <a:rPr lang="en-IN" i="1">
                            <a:effectLst/>
                            <a:latin typeface="Cambria Math" panose="02040503050406030204" pitchFamily="18" charset="0"/>
                          </a:rPr>
                          <m:t>3</m:t>
                        </m:r>
                      </m:num>
                      <m:den>
                        <m:r>
                          <a:rPr lang="en-IN" i="1">
                            <a:effectLst/>
                            <a:latin typeface="Cambria Math" panose="02040503050406030204" pitchFamily="18" charset="0"/>
                          </a:rPr>
                          <m:t>2</m:t>
                        </m:r>
                      </m:den>
                    </m:f>
                    <m:sSub>
                      <m:sSubPr>
                        <m:ctrlPr>
                          <a:rPr lang="en-US" i="1">
                            <a:effectLst/>
                            <a:latin typeface="Cambria Math" panose="02040503050406030204" pitchFamily="18" charset="0"/>
                          </a:rPr>
                        </m:ctrlPr>
                      </m:sSubPr>
                      <m:e>
                        <m:r>
                          <a:rPr lang="en-IN" i="1">
                            <a:effectLst/>
                            <a:latin typeface="Cambria Math" panose="02040503050406030204" pitchFamily="18" charset="0"/>
                          </a:rPr>
                          <m:t>𝑘</m:t>
                        </m:r>
                      </m:e>
                      <m:sub>
                        <m:r>
                          <a:rPr lang="en-IN" i="1">
                            <a:effectLst/>
                            <a:latin typeface="Cambria Math" panose="02040503050406030204" pitchFamily="18" charset="0"/>
                          </a:rPr>
                          <m:t>𝐵</m:t>
                        </m:r>
                      </m:sub>
                    </m:sSub>
                  </m:oMath>
                </a14:m>
                <a:r>
                  <a:rPr lang="en-US" i="1" dirty="0">
                    <a:effectLst/>
                  </a:rPr>
                  <a:t>T </a:t>
                </a:r>
                <a:r>
                  <a:rPr lang="en-US" i="1" dirty="0" smtClean="0">
                    <a:effectLst/>
                  </a:rPr>
                  <a:t> </a:t>
                </a:r>
              </a:p>
              <a:p>
                <a:pPr>
                  <a:buFont typeface="Wingdings" panose="05000000000000000000" pitchFamily="2" charset="2"/>
                  <a:buChar char="q"/>
                </a:pPr>
                <a:r>
                  <a:rPr lang="en-IN" dirty="0" smtClean="0">
                    <a:effectLst/>
                  </a:rPr>
                  <a:t> </a:t>
                </a:r>
                <a:r>
                  <a:rPr lang="en-US" dirty="0">
                    <a:effectLst/>
                  </a:rPr>
                  <a:t>This means that  the  average  energy  per molecule is proportional to the absolute</a:t>
                </a:r>
                <a:endParaRPr lang="en-IN" dirty="0">
                  <a:effectLst/>
                </a:endParaRPr>
              </a:p>
              <a:p>
                <a:pPr>
                  <a:buFont typeface="Wingdings" panose="05000000000000000000" pitchFamily="2" charset="2"/>
                  <a:buChar char="q"/>
                </a:pPr>
                <a:endParaRPr lang="en-IN" dirty="0" smtClean="0">
                  <a:effectLst/>
                </a:endParaRPr>
              </a:p>
              <a:p>
                <a:pPr marL="0" indent="0">
                  <a:buNone/>
                </a:pPr>
                <a:endParaRPr lang="en-IN" dirty="0">
                  <a:effectLst/>
                </a:endParaRPr>
              </a:p>
              <a:p>
                <a:pPr>
                  <a:buFont typeface="Wingdings" panose="05000000000000000000" pitchFamily="2" charset="2"/>
                  <a:buChar char="q"/>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51" y="1611086"/>
                <a:ext cx="10910506" cy="5155474"/>
              </a:xfrm>
              <a:blipFill>
                <a:blip r:embed="rId2"/>
                <a:stretch>
                  <a:fillRect l="-615"/>
                </a:stretch>
              </a:blipFill>
            </p:spPr>
            <p:txBody>
              <a:bodyPr/>
              <a:lstStyle/>
              <a:p>
                <a:r>
                  <a:rPr lang="en-IN">
                    <a:noFill/>
                  </a:rPr>
                  <a:t> </a:t>
                </a:r>
              </a:p>
            </p:txBody>
          </p:sp>
        </mc:Fallback>
      </mc:AlternateContent>
    </p:spTree>
    <p:extLst>
      <p:ext uri="{BB962C8B-B14F-4D97-AF65-F5344CB8AC3E}">
        <p14:creationId xmlns:p14="http://schemas.microsoft.com/office/powerpoint/2010/main" val="155174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5341</TotalTime>
  <Words>2242</Words>
  <Application>Microsoft Office PowerPoint</Application>
  <PresentationFormat>Widescreen</PresentationFormat>
  <Paragraphs>255</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Bookman Old Style</vt:lpstr>
      <vt:lpstr>Cambria Math</vt:lpstr>
      <vt:lpstr>Rockwell</vt:lpstr>
      <vt:lpstr>Wingdings</vt:lpstr>
      <vt:lpstr>Damask</vt:lpstr>
      <vt:lpstr>Kinetic Theory of Gases and Radiation</vt:lpstr>
      <vt:lpstr>ideal gas equation</vt:lpstr>
      <vt:lpstr>Behavior of a Gas</vt:lpstr>
      <vt:lpstr>Ideal Gas and Real Gas</vt:lpstr>
      <vt:lpstr>Mean Free Path</vt:lpstr>
      <vt:lpstr>Pressure of Ideal Gas</vt:lpstr>
      <vt:lpstr>PowerPoint Presentation</vt:lpstr>
      <vt:lpstr>Root Mean Square (rms) Speed</vt:lpstr>
      <vt:lpstr>Interpretation of Temperature in Kinetic Theory</vt:lpstr>
      <vt:lpstr>Law of Equipartition of Energy</vt:lpstr>
      <vt:lpstr>Degrees of Freedom</vt:lpstr>
      <vt:lpstr>Degrees of Freedom of Monatomic and diatomic Gas molecule</vt:lpstr>
      <vt:lpstr>Degrees of Freedom of non rigid diatomic Gas molecule</vt:lpstr>
      <vt:lpstr>Specific Heat Capacity </vt:lpstr>
      <vt:lpstr>Mayer’s Relation</vt:lpstr>
      <vt:lpstr>Ratio of specific heat (γ) of Monatomic Gases</vt:lpstr>
      <vt:lpstr>Ratio of specific heat (γ) of Diatomic Gases</vt:lpstr>
      <vt:lpstr>Ratio of specific heat (γ) of Diatomic Gases</vt:lpstr>
      <vt:lpstr>Absorption, Reflection and Transmission of Heat Radiation</vt:lpstr>
      <vt:lpstr>Interaction of Thermal Radiation and Matter</vt:lpstr>
      <vt:lpstr>perfect transmitter, diathermanous substance and athermanous substances</vt:lpstr>
      <vt:lpstr>perfect blackbody</vt:lpstr>
      <vt:lpstr>Ferry’s Blackbody</vt:lpstr>
      <vt:lpstr>Emission of Heat Radiation</vt:lpstr>
      <vt:lpstr>Coefficient of Emission or Emissivity</vt:lpstr>
      <vt:lpstr>Kirchhoff’s Law of Heat Radiation </vt:lpstr>
      <vt:lpstr>THEORETICAL PROOF OF Kirchhoff’s law</vt:lpstr>
      <vt:lpstr>PowerPoint Presentation</vt:lpstr>
      <vt:lpstr>Spectral Distribution of Blackbody Radiation</vt:lpstr>
      <vt:lpstr>PowerPoint Presentation</vt:lpstr>
      <vt:lpstr>Wien’s Displacement Law</vt:lpstr>
      <vt:lpstr>Stefan-Boltzmann Law of Radiation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Theory of Gases and Radiation</dc:title>
  <dc:creator>siraj</dc:creator>
  <cp:lastModifiedBy>siraj</cp:lastModifiedBy>
  <cp:revision>160</cp:revision>
  <dcterms:created xsi:type="dcterms:W3CDTF">2020-08-11T12:41:26Z</dcterms:created>
  <dcterms:modified xsi:type="dcterms:W3CDTF">2021-11-22T06:34:27Z</dcterms:modified>
</cp:coreProperties>
</file>